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7C45D-5910-45C7-B98A-A48856FE2D2C}" type="datetimeFigureOut">
              <a:rPr lang="en-US" smtClean="0"/>
              <a:t>11/15/2017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7B6727-44FF-42A5-8178-31E19BAD79F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70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B6727-44FF-42A5-8178-31E19BAD79F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005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15/11/2017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105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15/11/2017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7002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15/11/2017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682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15/11/2017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064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15/11/2017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4337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15/11/2017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725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15/11/2017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1485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15/11/2017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524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15/11/2017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4489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15/11/2017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0207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C143-B679-4E1F-B01A-04AD119FD3FA}" type="datetimeFigureOut">
              <a:rPr lang="es-ES" smtClean="0"/>
              <a:t>15/11/2017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8370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CC143-B679-4E1F-B01A-04AD119FD3FA}" type="datetimeFigureOut">
              <a:rPr lang="es-ES" smtClean="0"/>
              <a:t>15/11/2017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3EBCD-BCCC-4D98-A563-F5E1F27CE8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069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59 Rectángulo redondeado"/>
          <p:cNvSpPr/>
          <p:nvPr/>
        </p:nvSpPr>
        <p:spPr>
          <a:xfrm>
            <a:off x="2190364" y="5966051"/>
            <a:ext cx="2278512" cy="91952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187624" y="260649"/>
            <a:ext cx="6696744" cy="1368151"/>
          </a:xfrm>
        </p:spPr>
        <p:txBody>
          <a:bodyPr>
            <a:noAutofit/>
          </a:bodyPr>
          <a:lstStyle/>
          <a:p>
            <a:r>
              <a:rPr lang="es-ES" sz="1100" dirty="0" smtClean="0">
                <a:effectLst/>
              </a:rPr>
              <a:t/>
            </a:r>
            <a:br>
              <a:rPr lang="es-ES" sz="1100" dirty="0" smtClean="0">
                <a:effectLst/>
              </a:rPr>
            </a:br>
            <a:r>
              <a:rPr lang="es-ES" sz="1100" b="1" dirty="0" smtClean="0">
                <a:effectLst/>
                <a:latin typeface="Arial"/>
              </a:rPr>
              <a:t> </a:t>
            </a:r>
            <a:br>
              <a:rPr lang="es-ES" sz="1100" b="1" dirty="0" smtClean="0">
                <a:effectLst/>
                <a:latin typeface="Arial"/>
              </a:rPr>
            </a:br>
            <a:r>
              <a:rPr lang="es-ES" sz="1800" b="1" dirty="0" smtClean="0">
                <a:solidFill>
                  <a:prstClr val="black"/>
                </a:solidFill>
                <a:latin typeface="Arial"/>
              </a:rPr>
              <a:t>GOBIERNO </a:t>
            </a:r>
            <a:r>
              <a:rPr lang="es-ES" sz="1800" b="1" dirty="0" smtClean="0">
                <a:effectLst/>
                <a:latin typeface="Arial"/>
              </a:rPr>
              <a:t>PARROQUIAL EL CARMELO</a:t>
            </a:r>
            <a:r>
              <a:rPr lang="es-ES" sz="1200" b="1" dirty="0" smtClean="0">
                <a:effectLst/>
                <a:latin typeface="Arial"/>
              </a:rPr>
              <a:t/>
            </a:r>
            <a:br>
              <a:rPr lang="es-ES" sz="1200" b="1" dirty="0" smtClean="0">
                <a:effectLst/>
                <a:latin typeface="Arial"/>
              </a:rPr>
            </a:br>
            <a:r>
              <a:rPr lang="es-ES" sz="1200" b="1" dirty="0" smtClean="0">
                <a:effectLst/>
                <a:latin typeface="Arial"/>
              </a:rPr>
              <a:t/>
            </a:r>
            <a:br>
              <a:rPr lang="es-ES" sz="1200" b="1" dirty="0" smtClean="0">
                <a:effectLst/>
                <a:latin typeface="Arial"/>
              </a:rPr>
            </a:br>
            <a:r>
              <a:rPr lang="es-ES" sz="1200" b="1" dirty="0" smtClean="0">
                <a:effectLst/>
                <a:latin typeface="Arial"/>
              </a:rPr>
              <a:t>TULCÁN - CARCHI</a:t>
            </a:r>
            <a:br>
              <a:rPr lang="es-ES" sz="1200" b="1" dirty="0" smtClean="0">
                <a:effectLst/>
                <a:latin typeface="Arial"/>
              </a:rPr>
            </a:br>
            <a:r>
              <a:rPr lang="es-ES" sz="1200" b="1" dirty="0" smtClean="0">
                <a:effectLst/>
                <a:latin typeface="Arial"/>
              </a:rPr>
              <a:t>ADMINISTRACIÓN 2014 - 2019</a:t>
            </a:r>
            <a:br>
              <a:rPr lang="es-ES" sz="1200" b="1" dirty="0" smtClean="0">
                <a:effectLst/>
                <a:latin typeface="Arial"/>
              </a:rPr>
            </a:br>
            <a:r>
              <a:rPr lang="es-ES" sz="1200" b="1" dirty="0" smtClean="0">
                <a:effectLst/>
                <a:latin typeface="Arial"/>
              </a:rPr>
              <a:t/>
            </a:r>
            <a:br>
              <a:rPr lang="es-ES" sz="1200" b="1" dirty="0" smtClean="0">
                <a:effectLst/>
                <a:latin typeface="Arial"/>
              </a:rPr>
            </a:br>
            <a:r>
              <a:rPr lang="es-ES" sz="1200" b="1" dirty="0" smtClean="0">
                <a:effectLst/>
                <a:latin typeface="Arial"/>
              </a:rPr>
              <a:t>ORGANIGRAMA FUNCIONAL</a:t>
            </a:r>
            <a:r>
              <a:rPr lang="es-ES" sz="1200" dirty="0" smtClean="0">
                <a:effectLst/>
                <a:latin typeface="Arial"/>
              </a:rPr>
              <a:t/>
            </a:r>
            <a:br>
              <a:rPr lang="es-ES" sz="1200" dirty="0" smtClean="0">
                <a:effectLst/>
                <a:latin typeface="Arial"/>
              </a:rPr>
            </a:br>
            <a:endParaRPr lang="es-ES" sz="1200" dirty="0"/>
          </a:p>
        </p:txBody>
      </p:sp>
      <p:sp>
        <p:nvSpPr>
          <p:cNvPr id="4" name="3 Rectángulo redondeado"/>
          <p:cNvSpPr/>
          <p:nvPr/>
        </p:nvSpPr>
        <p:spPr>
          <a:xfrm>
            <a:off x="3314734" y="1844824"/>
            <a:ext cx="2985457" cy="47653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3491880" y="1952026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ASAMBLEA PARROQUIAL</a:t>
            </a:r>
            <a:endParaRPr lang="es-ES" b="1" dirty="0"/>
          </a:p>
        </p:txBody>
      </p:sp>
      <p:sp>
        <p:nvSpPr>
          <p:cNvPr id="6" name="5 Rectángulo redondeado"/>
          <p:cNvSpPr/>
          <p:nvPr/>
        </p:nvSpPr>
        <p:spPr>
          <a:xfrm>
            <a:off x="3311706" y="2648941"/>
            <a:ext cx="2985458" cy="50297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3491880" y="2715764"/>
            <a:ext cx="2911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GOBIERNO PARROQUIAL</a:t>
            </a:r>
            <a:endParaRPr lang="es-ES" b="1" dirty="0"/>
          </a:p>
        </p:txBody>
      </p:sp>
      <p:sp>
        <p:nvSpPr>
          <p:cNvPr id="13" name="12 Rectángulo redondeado"/>
          <p:cNvSpPr/>
          <p:nvPr/>
        </p:nvSpPr>
        <p:spPr>
          <a:xfrm>
            <a:off x="467544" y="3413406"/>
            <a:ext cx="2304255" cy="53918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uadroTexto"/>
          <p:cNvSpPr txBox="1"/>
          <p:nvPr/>
        </p:nvSpPr>
        <p:spPr>
          <a:xfrm>
            <a:off x="467544" y="3493445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200" b="1" dirty="0" smtClean="0">
                <a:solidFill>
                  <a:prstClr val="black"/>
                </a:solidFill>
                <a:latin typeface="Arial"/>
                <a:ea typeface="+mj-ea"/>
                <a:cs typeface="+mj-cs"/>
              </a:rPr>
              <a:t>SECRETARIA</a:t>
            </a:r>
            <a:r>
              <a:rPr lang="es-ES" sz="1200" b="1" dirty="0" smtClean="0">
                <a:solidFill>
                  <a:prstClr val="black"/>
                </a:solidFill>
                <a:latin typeface="Arial"/>
              </a:rPr>
              <a:t>TE -TESORERA </a:t>
            </a:r>
            <a:endParaRPr lang="es-ES" sz="1200" b="1" dirty="0">
              <a:solidFill>
                <a:prstClr val="black"/>
              </a:solidFill>
            </a:endParaRPr>
          </a:p>
          <a:p>
            <a:r>
              <a:rPr lang="es-ES" sz="1200" b="1" dirty="0" smtClean="0">
                <a:solidFill>
                  <a:prstClr val="black"/>
                </a:solidFill>
                <a:latin typeface="Arial"/>
                <a:ea typeface="+mj-ea"/>
                <a:cs typeface="+mj-cs"/>
              </a:rPr>
              <a:t> </a:t>
            </a:r>
            <a:r>
              <a:rPr lang="es-ES" sz="1200" b="1" dirty="0">
                <a:solidFill>
                  <a:prstClr val="black"/>
                </a:solidFill>
                <a:latin typeface="Arial"/>
                <a:ea typeface="+mj-ea"/>
                <a:cs typeface="+mj-cs"/>
              </a:rPr>
              <a:t/>
            </a:r>
            <a:br>
              <a:rPr lang="es-ES" sz="1200" b="1" dirty="0">
                <a:solidFill>
                  <a:prstClr val="black"/>
                </a:solidFill>
                <a:latin typeface="Arial"/>
                <a:ea typeface="+mj-ea"/>
                <a:cs typeface="+mj-cs"/>
              </a:rPr>
            </a:br>
            <a:endParaRPr lang="es-ES" sz="1200" b="1" dirty="0"/>
          </a:p>
        </p:txBody>
      </p:sp>
      <p:sp>
        <p:nvSpPr>
          <p:cNvPr id="16" name="15 Rectángulo redondeado"/>
          <p:cNvSpPr/>
          <p:nvPr/>
        </p:nvSpPr>
        <p:spPr>
          <a:xfrm>
            <a:off x="3311859" y="3413405"/>
            <a:ext cx="2988331" cy="53918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CuadroTexto"/>
          <p:cNvSpPr txBox="1"/>
          <p:nvPr/>
        </p:nvSpPr>
        <p:spPr>
          <a:xfrm>
            <a:off x="3961367" y="3478056"/>
            <a:ext cx="1689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prstClr val="black"/>
                </a:solidFill>
                <a:latin typeface="Arial"/>
                <a:ea typeface="+mj-ea"/>
                <a:cs typeface="+mj-cs"/>
              </a:rPr>
              <a:t>PRESIDENTE</a:t>
            </a:r>
            <a:endParaRPr lang="es-ES" b="1" dirty="0"/>
          </a:p>
        </p:txBody>
      </p:sp>
      <p:sp>
        <p:nvSpPr>
          <p:cNvPr id="3" name="2 Rectángulo redondeado"/>
          <p:cNvSpPr/>
          <p:nvPr/>
        </p:nvSpPr>
        <p:spPr>
          <a:xfrm>
            <a:off x="3311858" y="4279976"/>
            <a:ext cx="2988333" cy="5036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3710779" y="4347114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VICEPRESIDENTE</a:t>
            </a:r>
            <a:endParaRPr lang="es-ES" b="1" dirty="0"/>
          </a:p>
        </p:txBody>
      </p:sp>
      <p:sp>
        <p:nvSpPr>
          <p:cNvPr id="10" name="9 Rectángulo redondeado"/>
          <p:cNvSpPr/>
          <p:nvPr/>
        </p:nvSpPr>
        <p:spPr>
          <a:xfrm>
            <a:off x="3314735" y="5049180"/>
            <a:ext cx="2985455" cy="50405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4113361" y="5098618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VOCALES</a:t>
            </a:r>
            <a:endParaRPr lang="es-ES" b="1" dirty="0"/>
          </a:p>
        </p:txBody>
      </p:sp>
      <p:sp>
        <p:nvSpPr>
          <p:cNvPr id="18" name="17 Rectángulo redondeado"/>
          <p:cNvSpPr/>
          <p:nvPr/>
        </p:nvSpPr>
        <p:spPr>
          <a:xfrm>
            <a:off x="107505" y="5969890"/>
            <a:ext cx="2016224" cy="888110"/>
          </a:xfrm>
          <a:prstGeom prst="roundRect">
            <a:avLst>
              <a:gd name="adj" fmla="val 10030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CuadroTexto"/>
          <p:cNvSpPr txBox="1"/>
          <p:nvPr/>
        </p:nvSpPr>
        <p:spPr>
          <a:xfrm>
            <a:off x="0" y="6023575"/>
            <a:ext cx="2159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1600" dirty="0" smtClean="0"/>
              <a:t>COMISION DE OBRAS PÚBLICAS </a:t>
            </a:r>
          </a:p>
          <a:p>
            <a:pPr algn="ctr"/>
            <a:r>
              <a:rPr lang="es-EC" sz="1600" dirty="0" smtClean="0"/>
              <a:t>Sr: EDISON ORTEGA  </a:t>
            </a:r>
            <a:endParaRPr lang="es-ES" sz="1600" dirty="0"/>
          </a:p>
        </p:txBody>
      </p:sp>
      <p:sp>
        <p:nvSpPr>
          <p:cNvPr id="26" name="25 Rectángulo redondeado"/>
          <p:cNvSpPr/>
          <p:nvPr/>
        </p:nvSpPr>
        <p:spPr>
          <a:xfrm>
            <a:off x="4551601" y="6002849"/>
            <a:ext cx="2127206" cy="88609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Rectángulo redondeado"/>
          <p:cNvSpPr/>
          <p:nvPr/>
        </p:nvSpPr>
        <p:spPr>
          <a:xfrm>
            <a:off x="6707706" y="6002849"/>
            <a:ext cx="2418221" cy="101321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CuadroTexto"/>
          <p:cNvSpPr txBox="1"/>
          <p:nvPr/>
        </p:nvSpPr>
        <p:spPr>
          <a:xfrm>
            <a:off x="4380987" y="6022481"/>
            <a:ext cx="245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prstClr val="black"/>
                </a:solidFill>
                <a:latin typeface="+mj-lt"/>
              </a:rPr>
              <a:t>COMISION EDUCATIVA, DEPORTE  CULTURA </a:t>
            </a:r>
          </a:p>
          <a:p>
            <a:pPr algn="ctr"/>
            <a:r>
              <a:rPr lang="es-EC" sz="1600" dirty="0" err="1" smtClean="0">
                <a:solidFill>
                  <a:prstClr val="black"/>
                </a:solidFill>
                <a:latin typeface="+mj-lt"/>
              </a:rPr>
              <a:t>Sra</a:t>
            </a:r>
            <a:r>
              <a:rPr lang="es-EC" sz="1600" dirty="0" smtClean="0">
                <a:solidFill>
                  <a:prstClr val="black"/>
                </a:solidFill>
                <a:latin typeface="+mj-lt"/>
              </a:rPr>
              <a:t>: PATRICIA BENAVIDES</a:t>
            </a:r>
            <a:endParaRPr lang="es-ES" sz="1600" dirty="0">
              <a:latin typeface="+mj-lt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2104479" y="6056293"/>
            <a:ext cx="24784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+mj-lt"/>
              </a:rPr>
              <a:t>COMISION PLANIFICACIÓN Y PRESUPUESTO </a:t>
            </a:r>
            <a:r>
              <a:rPr lang="es-ES" sz="1600" dirty="0" smtClean="0">
                <a:latin typeface="+mj-lt"/>
              </a:rPr>
              <a:t>TURISMO</a:t>
            </a:r>
          </a:p>
          <a:p>
            <a:pPr algn="ctr"/>
            <a:r>
              <a:rPr lang="es-ES" sz="1600" dirty="0" smtClean="0">
                <a:latin typeface="+mj-lt"/>
              </a:rPr>
              <a:t>Sr</a:t>
            </a:r>
            <a:r>
              <a:rPr lang="es-EC" sz="1600" dirty="0" smtClean="0">
                <a:latin typeface="+mj-lt"/>
              </a:rPr>
              <a:t>a:</a:t>
            </a:r>
            <a:r>
              <a:rPr lang="es-ES" sz="1600" dirty="0">
                <a:solidFill>
                  <a:prstClr val="black"/>
                </a:solidFill>
                <a:latin typeface="+mj-lt"/>
              </a:rPr>
              <a:t> NURY CUARAN </a:t>
            </a:r>
            <a:endParaRPr lang="es-ES" sz="1600" dirty="0">
              <a:latin typeface="+mj-lt"/>
            </a:endParaRPr>
          </a:p>
        </p:txBody>
      </p:sp>
      <p:sp>
        <p:nvSpPr>
          <p:cNvPr id="29" name="28 CuadroTexto"/>
          <p:cNvSpPr txBox="1"/>
          <p:nvPr/>
        </p:nvSpPr>
        <p:spPr>
          <a:xfrm>
            <a:off x="6690031" y="6002849"/>
            <a:ext cx="245396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solidFill>
                  <a:prstClr val="black"/>
                </a:solidFill>
                <a:latin typeface="+mj-lt"/>
              </a:rPr>
              <a:t>COMISION </a:t>
            </a:r>
            <a:r>
              <a:rPr lang="es-ES" sz="1600" dirty="0" smtClean="0">
                <a:solidFill>
                  <a:prstClr val="black"/>
                </a:solidFill>
                <a:latin typeface="+mj-lt"/>
              </a:rPr>
              <a:t>DE AGROPECUARIA,AMBIENTE </a:t>
            </a:r>
            <a:r>
              <a:rPr lang="es-ES" sz="1600" dirty="0">
                <a:solidFill>
                  <a:prstClr val="black"/>
                </a:solidFill>
                <a:latin typeface="+mj-lt"/>
              </a:rPr>
              <a:t>Y </a:t>
            </a:r>
            <a:r>
              <a:rPr lang="es-ES" sz="1600" dirty="0" smtClean="0">
                <a:solidFill>
                  <a:prstClr val="black"/>
                </a:solidFill>
                <a:latin typeface="+mj-lt"/>
              </a:rPr>
              <a:t>PRESERVACION</a:t>
            </a:r>
          </a:p>
          <a:p>
            <a:pPr algn="ctr"/>
            <a:r>
              <a:rPr lang="es-ES" sz="1600" dirty="0" err="1" smtClean="0">
                <a:solidFill>
                  <a:prstClr val="black"/>
                </a:solidFill>
                <a:latin typeface="+mj-lt"/>
              </a:rPr>
              <a:t>Sra</a:t>
            </a:r>
            <a:r>
              <a:rPr lang="es-ES" sz="1600" dirty="0" smtClean="0">
                <a:solidFill>
                  <a:prstClr val="black"/>
                </a:solidFill>
                <a:latin typeface="+mj-lt"/>
              </a:rPr>
              <a:t> :</a:t>
            </a:r>
            <a:r>
              <a:rPr lang="es-EC" sz="1600" dirty="0">
                <a:latin typeface="+mj-lt"/>
              </a:rPr>
              <a:t>MARICELA BENAVIDES</a:t>
            </a:r>
            <a:endParaRPr lang="es-ES" sz="1600" dirty="0">
              <a:latin typeface="+mj-lt"/>
            </a:endParaRPr>
          </a:p>
          <a:p>
            <a:pPr algn="ctr"/>
            <a:r>
              <a:rPr lang="es-ES" sz="1400" dirty="0" smtClean="0">
                <a:solidFill>
                  <a:prstClr val="black"/>
                </a:solidFill>
                <a:latin typeface="+mj-lt"/>
              </a:rPr>
              <a:t> </a:t>
            </a:r>
            <a:endParaRPr lang="es-ES" sz="1400" dirty="0">
              <a:latin typeface="+mj-lt"/>
            </a:endParaRPr>
          </a:p>
        </p:txBody>
      </p:sp>
      <p:cxnSp>
        <p:nvCxnSpPr>
          <p:cNvPr id="34" name="33 Conector recto de flecha"/>
          <p:cNvCxnSpPr>
            <a:stCxn id="4" idx="2"/>
            <a:endCxn id="6" idx="0"/>
          </p:cNvCxnSpPr>
          <p:nvPr/>
        </p:nvCxnSpPr>
        <p:spPr>
          <a:xfrm flipH="1">
            <a:off x="4804435" y="2321358"/>
            <a:ext cx="3028" cy="3275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>
            <a:stCxn id="6" idx="2"/>
            <a:endCxn id="16" idx="0"/>
          </p:cNvCxnSpPr>
          <p:nvPr/>
        </p:nvCxnSpPr>
        <p:spPr>
          <a:xfrm>
            <a:off x="4804435" y="3151918"/>
            <a:ext cx="1590" cy="2614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Conector recto de flecha"/>
          <p:cNvCxnSpPr>
            <a:stCxn id="16" idx="2"/>
            <a:endCxn id="3" idx="0"/>
          </p:cNvCxnSpPr>
          <p:nvPr/>
        </p:nvCxnSpPr>
        <p:spPr>
          <a:xfrm>
            <a:off x="4806025" y="3952594"/>
            <a:ext cx="0" cy="3273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 de flecha"/>
          <p:cNvCxnSpPr>
            <a:stCxn id="3" idx="2"/>
            <a:endCxn id="10" idx="0"/>
          </p:cNvCxnSpPr>
          <p:nvPr/>
        </p:nvCxnSpPr>
        <p:spPr>
          <a:xfrm>
            <a:off x="4806025" y="4783584"/>
            <a:ext cx="1438" cy="2655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 de flecha"/>
          <p:cNvCxnSpPr>
            <a:stCxn id="16" idx="1"/>
          </p:cNvCxnSpPr>
          <p:nvPr/>
        </p:nvCxnSpPr>
        <p:spPr>
          <a:xfrm flipH="1">
            <a:off x="2771799" y="3683000"/>
            <a:ext cx="5400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 de flecha"/>
          <p:cNvCxnSpPr>
            <a:stCxn id="10" idx="2"/>
          </p:cNvCxnSpPr>
          <p:nvPr/>
        </p:nvCxnSpPr>
        <p:spPr>
          <a:xfrm>
            <a:off x="4807463" y="5553236"/>
            <a:ext cx="0" cy="180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1115616" y="5733256"/>
            <a:ext cx="6768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>
            <a:off x="1115616" y="5733256"/>
            <a:ext cx="0" cy="235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 de flecha"/>
          <p:cNvCxnSpPr/>
          <p:nvPr/>
        </p:nvCxnSpPr>
        <p:spPr>
          <a:xfrm flipH="1">
            <a:off x="3670118" y="5732720"/>
            <a:ext cx="29160" cy="2377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54 Conector recto de flecha"/>
          <p:cNvCxnSpPr/>
          <p:nvPr/>
        </p:nvCxnSpPr>
        <p:spPr>
          <a:xfrm flipH="1">
            <a:off x="5509133" y="5657965"/>
            <a:ext cx="44694" cy="2660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>
            <a:off x="7884368" y="5733256"/>
            <a:ext cx="0" cy="235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60 CuadroTexto"/>
          <p:cNvSpPr txBox="1"/>
          <p:nvPr/>
        </p:nvSpPr>
        <p:spPr>
          <a:xfrm>
            <a:off x="467544" y="764704"/>
            <a:ext cx="2056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62" name="irc_mi" descr="http://t2.gstatic.com/images?q=tbn:ANd9GcQpg9Lmf3YBt_Q5n8n1WrBt7SOgW_xxeSlNKEPdvkiugaOAgCQqc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613010"/>
            <a:ext cx="1754107" cy="210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7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49</Words>
  <Application>Microsoft Office PowerPoint</Application>
  <PresentationFormat>Presentación en pantalla (4:3)</PresentationFormat>
  <Paragraphs>18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de Office</vt:lpstr>
      <vt:lpstr>   GOBIERNO PARROQUIAL EL CARMELO  TULCÁN - CARCHI ADMINISTRACIÓN 2014 - 2019  ORGANIGRAMA FUNCIONAL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GOBIERNO  PARROQUIAL EL CARMELO – Carchi Administración 2014 - 2019  ORGANIGRAMA FUNCIONAL</dc:title>
  <dc:creator>USETR</dc:creator>
  <cp:lastModifiedBy>Usuario de Windows</cp:lastModifiedBy>
  <cp:revision>34</cp:revision>
  <cp:lastPrinted>2015-03-23T21:55:09Z</cp:lastPrinted>
  <dcterms:created xsi:type="dcterms:W3CDTF">2015-03-20T17:05:13Z</dcterms:created>
  <dcterms:modified xsi:type="dcterms:W3CDTF">2017-11-15T15:20:11Z</dcterms:modified>
</cp:coreProperties>
</file>