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sldIdLst>
    <p:sldId id="256" r:id="rId2"/>
    <p:sldId id="266" r:id="rId3"/>
    <p:sldId id="265" r:id="rId4"/>
    <p:sldId id="276" r:id="rId5"/>
    <p:sldId id="280" r:id="rId6"/>
    <p:sldId id="282" r:id="rId7"/>
    <p:sldId id="283" r:id="rId8"/>
    <p:sldId id="284" r:id="rId9"/>
    <p:sldId id="298" r:id="rId10"/>
    <p:sldId id="262" r:id="rId11"/>
    <p:sldId id="287" r:id="rId12"/>
    <p:sldId id="291" r:id="rId13"/>
    <p:sldId id="293" r:id="rId14"/>
    <p:sldId id="294" r:id="rId15"/>
    <p:sldId id="295" r:id="rId16"/>
    <p:sldId id="303" r:id="rId17"/>
    <p:sldId id="296" r:id="rId18"/>
    <p:sldId id="302" r:id="rId19"/>
    <p:sldId id="297" r:id="rId20"/>
    <p:sldId id="288" r:id="rId21"/>
    <p:sldId id="286" r:id="rId22"/>
    <p:sldId id="301" r:id="rId23"/>
    <p:sldId id="263" r:id="rId24"/>
    <p:sldId id="289" r:id="rId25"/>
    <p:sldId id="278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62" autoAdjust="0"/>
    <p:restoredTop sz="94660"/>
  </p:normalViewPr>
  <p:slideViewPr>
    <p:cSldViewPr snapToGrid="0">
      <p:cViewPr>
        <p:scale>
          <a:sx n="65" d="100"/>
          <a:sy n="65" d="100"/>
        </p:scale>
        <p:origin x="1014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2AB1B-1C38-47D4-8864-2FEF2C316CC7}" type="datetimeFigureOut">
              <a:rPr lang="es-CO" smtClean="0"/>
              <a:t>22/05/2026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2DB223C9-9C23-4BCE-8148-C823E797B587}" type="slidenum">
              <a:rPr lang="es-CO" smtClean="0"/>
              <a:t>‹Nº›</a:t>
            </a:fld>
            <a:endParaRPr lang="es-CO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5723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2AB1B-1C38-47D4-8864-2FEF2C316CC7}" type="datetimeFigureOut">
              <a:rPr lang="es-CO" smtClean="0"/>
              <a:t>22/05/2026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23C9-9C23-4BCE-8148-C823E797B587}" type="slidenum">
              <a:rPr lang="es-CO" smtClean="0"/>
              <a:t>‹Nº›</a:t>
            </a:fld>
            <a:endParaRPr lang="es-CO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6255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2AB1B-1C38-47D4-8864-2FEF2C316CC7}" type="datetimeFigureOut">
              <a:rPr lang="es-CO" smtClean="0"/>
              <a:t>22/05/2026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23C9-9C23-4BCE-8148-C823E797B587}" type="slidenum">
              <a:rPr lang="es-CO" smtClean="0"/>
              <a:t>‹Nº›</a:t>
            </a:fld>
            <a:endParaRPr lang="es-CO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3555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2AB1B-1C38-47D4-8864-2FEF2C316CC7}" type="datetimeFigureOut">
              <a:rPr lang="es-CO" smtClean="0"/>
              <a:t>22/05/2026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23C9-9C23-4BCE-8148-C823E797B587}" type="slidenum">
              <a:rPr lang="es-CO" smtClean="0"/>
              <a:t>‹Nº›</a:t>
            </a:fld>
            <a:endParaRPr lang="es-CO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0780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2AB1B-1C38-47D4-8864-2FEF2C316CC7}" type="datetimeFigureOut">
              <a:rPr lang="es-CO" smtClean="0"/>
              <a:t>22/05/2026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23C9-9C23-4BCE-8148-C823E797B587}" type="slidenum">
              <a:rPr lang="es-CO" smtClean="0"/>
              <a:t>‹Nº›</a:t>
            </a:fld>
            <a:endParaRPr lang="es-CO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0054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2AB1B-1C38-47D4-8864-2FEF2C316CC7}" type="datetimeFigureOut">
              <a:rPr lang="es-CO" smtClean="0"/>
              <a:t>22/05/2026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23C9-9C23-4BCE-8148-C823E797B587}" type="slidenum">
              <a:rPr lang="es-CO" smtClean="0"/>
              <a:t>‹Nº›</a:t>
            </a:fld>
            <a:endParaRPr lang="es-CO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1974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2AB1B-1C38-47D4-8864-2FEF2C316CC7}" type="datetimeFigureOut">
              <a:rPr lang="es-CO" smtClean="0"/>
              <a:t>22/05/2026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23C9-9C23-4BCE-8148-C823E797B58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84725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2AB1B-1C38-47D4-8864-2FEF2C316CC7}" type="datetimeFigureOut">
              <a:rPr lang="es-CO" smtClean="0"/>
              <a:t>22/05/2026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23C9-9C23-4BCE-8148-C823E797B587}" type="slidenum">
              <a:rPr lang="es-CO" smtClean="0"/>
              <a:t>‹Nº›</a:t>
            </a:fld>
            <a:endParaRPr lang="es-CO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1818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E2E2AB1B-1C38-47D4-8864-2FEF2C316CC7}" type="datetimeFigureOut">
              <a:rPr lang="es-CO" smtClean="0"/>
              <a:t>22/05/2026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23C9-9C23-4BCE-8148-C823E797B587}" type="slidenum">
              <a:rPr lang="es-CO" smtClean="0"/>
              <a:t>‹Nº›</a:t>
            </a:fld>
            <a:endParaRPr lang="es-CO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5618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2AB1B-1C38-47D4-8864-2FEF2C316CC7}" type="datetimeFigureOut">
              <a:rPr lang="es-CO" smtClean="0"/>
              <a:t>22/05/2026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23C9-9C23-4BCE-8148-C823E797B587}" type="slidenum">
              <a:rPr lang="es-CO" smtClean="0"/>
              <a:t>‹Nº›</a:t>
            </a:fld>
            <a:endParaRPr lang="es-CO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5162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2AB1B-1C38-47D4-8864-2FEF2C316CC7}" type="datetimeFigureOut">
              <a:rPr lang="es-CO" smtClean="0"/>
              <a:t>22/05/2026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23C9-9C23-4BCE-8148-C823E797B587}" type="slidenum">
              <a:rPr lang="es-CO" smtClean="0"/>
              <a:t>‹Nº›</a:t>
            </a:fld>
            <a:endParaRPr lang="es-CO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5026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2AB1B-1C38-47D4-8864-2FEF2C316CC7}" type="datetimeFigureOut">
              <a:rPr lang="es-CO" smtClean="0"/>
              <a:t>22/05/2026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2DB223C9-9C23-4BCE-8148-C823E797B587}" type="slidenum">
              <a:rPr lang="es-CO" smtClean="0"/>
              <a:t>‹Nº›</a:t>
            </a:fld>
            <a:endParaRPr lang="es-CO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7349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fif"/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fif"/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fif"/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fif"/><Relationship Id="rId2" Type="http://schemas.openxmlformats.org/officeDocument/2006/relationships/image" Target="../media/image17.jf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fif"/><Relationship Id="rId2" Type="http://schemas.openxmlformats.org/officeDocument/2006/relationships/image" Target="../media/image20.jf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fif"/><Relationship Id="rId2" Type="http://schemas.openxmlformats.org/officeDocument/2006/relationships/image" Target="../media/image22.jf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f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f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fif"/><Relationship Id="rId2" Type="http://schemas.openxmlformats.org/officeDocument/2006/relationships/image" Target="../media/image27.jf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f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52863ED-8DA0-45D4-8438-8E17E801F9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1" r="11850"/>
          <a:stretch/>
        </p:blipFill>
        <p:spPr>
          <a:xfrm>
            <a:off x="0" y="0"/>
            <a:ext cx="6334539" cy="612250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CDBE22E-71C0-4028-862E-1DF629D6ED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3" r="9253"/>
          <a:stretch/>
        </p:blipFill>
        <p:spPr>
          <a:xfrm>
            <a:off x="5989983" y="0"/>
            <a:ext cx="6202017" cy="612250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E4737A9-174E-4759-A6AB-317C55A3DDA4}"/>
              </a:ext>
            </a:extLst>
          </p:cNvPr>
          <p:cNvSpPr txBox="1"/>
          <p:nvPr/>
        </p:nvSpPr>
        <p:spPr>
          <a:xfrm>
            <a:off x="3087757" y="172277"/>
            <a:ext cx="5084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ighlight>
                  <a:srgbClr val="000000"/>
                </a:highlight>
              </a:rPr>
              <a:t>RENDICION DE CUENTAS 2025 </a:t>
            </a:r>
            <a:endParaRPr lang="es-CO" sz="2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949302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15C3D528-A119-4020-9310-75905153F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3498481"/>
              </p:ext>
            </p:extLst>
          </p:nvPr>
        </p:nvGraphicFramePr>
        <p:xfrm>
          <a:off x="0" y="0"/>
          <a:ext cx="12192000" cy="6860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4049359317"/>
                    </a:ext>
                  </a:extLst>
                </a:gridCol>
                <a:gridCol w="5080000">
                  <a:extLst>
                    <a:ext uri="{9D8B030D-6E8A-4147-A177-3AD203B41FA5}">
                      <a16:colId xmlns:a16="http://schemas.microsoft.com/office/drawing/2014/main" val="26373613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879042787"/>
                    </a:ext>
                  </a:extLst>
                </a:gridCol>
              </a:tblGrid>
              <a:tr h="581756">
                <a:tc gridSpan="3"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Quien soy</a:t>
                      </a:r>
                      <a:endParaRPr lang="es-C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482233"/>
                  </a:ext>
                </a:extLst>
              </a:tr>
              <a:tr h="581756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Soy Nelson Tacan 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Vicepresidente GAD Parroquial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Comisión: Ornato, Medio Ambienten y Seguridad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549239"/>
                  </a:ext>
                </a:extLst>
              </a:tr>
              <a:tr h="5124993">
                <a:tc>
                  <a:txBody>
                    <a:bodyPr/>
                    <a:lstStyle/>
                    <a:p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una persona apasionada por la Agricultura y  Ganadería.</a:t>
                      </a:r>
                    </a:p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Realice las funciones de presidente en la Asociación Rancheros del Norte.</a:t>
                      </a:r>
                    </a:p>
                    <a:p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Realizo apoyo voluntario en:</a:t>
                      </a:r>
                    </a:p>
                    <a:p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Auxiliar en Veterinaria</a:t>
                      </a:r>
                    </a:p>
                    <a:p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Inseminación Artificial</a:t>
                      </a:r>
                    </a:p>
                    <a:p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Coordinador en determinados eventos religiosos, Deportivos y Culturales etc.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Art.12.- Del Vicepresidente.- Las atribuciones de la Vicepresidente o Vicepresidenta, son aquellas determinadas en el Art, 71 del Código Orgánico de Organización Territorial y Autonomía y Descentralización, incluidas además las siguientes:</a:t>
                      </a:r>
                    </a:p>
                    <a:p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indent="-342900">
                        <a:buAutoNum type="alphaLcParenR"/>
                      </a:pPr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Subrogar al Vicepresidente o Vicepresidenta, en caso de ausencia temporal mayor a tres días y durante el tiempo que dure la misma. En caso de ausencia definitiva, el Vicepresidente o Vicepresidenta asumir hasta terminar el período. La autoridad reemplazante recibirá la remuneración correspondiente a la primera autoridad del ejecutivo;</a:t>
                      </a:r>
                    </a:p>
                    <a:p>
                      <a:pPr marL="342900" indent="-342900">
                        <a:buAutoNum type="alphaLcParenR"/>
                      </a:pPr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b) Cumplir las funciones de responsabilidades delegadas por el Vicepresidente o Vicepresidenta de la junta parroquial;</a:t>
                      </a:r>
                    </a:p>
                    <a:p>
                      <a:pPr marL="342900" indent="-342900">
                        <a:buAutoNum type="alphaLcParenR"/>
                      </a:pPr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c) Todas las correspondientes a su condición de vocal de la Junta Parroquial; </a:t>
                      </a:r>
                    </a:p>
                    <a:p>
                      <a:pPr marL="342900" indent="-342900">
                        <a:buAutoNum type="alphaLcParenR"/>
                      </a:pPr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d) El Vicepresidente o Vicepresidenta no podrán pronunciarse en su calidad de vocales sobre la legalidad de los actos o contratos que hayan ejecutado durante sus funciones como ejecutivos. Las resoluciones que la Junta Parroquial adopte contraviniendo esta disposición, serán nulas; y,</a:t>
                      </a:r>
                    </a:p>
                    <a:p>
                      <a:pPr marL="342900" indent="-342900">
                        <a:buAutoNum type="alphaLcParenR"/>
                      </a:pPr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e) Las demás que prevea la ley y las resoluciones de la junta parroquial.</a:t>
                      </a:r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Conocer las necesidades y problemas del medio ambiente del territorito;</a:t>
                      </a:r>
                    </a:p>
                    <a:p>
                      <a:endParaRPr lang="es-ES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Gestionar la prevención de riesgos naturales y antrópicos;</a:t>
                      </a:r>
                    </a:p>
                    <a:p>
                      <a:endParaRPr lang="es-ES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Gestionar con las organizaciones de las juntas de agua campañas para el cuidado y preservación del agua;</a:t>
                      </a:r>
                    </a:p>
                    <a:p>
                      <a:endParaRPr lang="es-ES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Gestionar el manejo sustentable de los recursos naturales;</a:t>
                      </a:r>
                    </a:p>
                    <a:p>
                      <a:endParaRPr lang="es-ES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Gestionar la prevención y mitigación de los problemas de medio ambiente;</a:t>
                      </a:r>
                    </a:p>
                    <a:p>
                      <a:endParaRPr lang="es-ES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Impulsar el reciclaje como estrategia para fortalecer el cuidado al medio ambiente;</a:t>
                      </a:r>
                    </a:p>
                    <a:p>
                      <a:r>
                        <a:rPr lang="es-E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Emite conclusiones y recomendaciones de los asuntos de su comisión; y,</a:t>
                      </a:r>
                    </a:p>
                    <a:p>
                      <a:endParaRPr lang="es-ES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Emitir acuerdos y resoluciones de los asuntos de su comisión</a:t>
                      </a:r>
                    </a:p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516060"/>
                  </a:ext>
                </a:extLst>
              </a:tr>
            </a:tbl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48051C60-43DF-4957-A70F-4177049C27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" t="27788" r="-430" b="13275"/>
          <a:stretch/>
        </p:blipFill>
        <p:spPr>
          <a:xfrm>
            <a:off x="384311" y="1086680"/>
            <a:ext cx="2078935" cy="272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747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F8DA5C8-95B2-4A74-9EE8-71F94A5D40E6}"/>
              </a:ext>
            </a:extLst>
          </p:cNvPr>
          <p:cNvSpPr txBox="1"/>
          <p:nvPr/>
        </p:nvSpPr>
        <p:spPr>
          <a:xfrm>
            <a:off x="556592" y="356084"/>
            <a:ext cx="846898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Objetivo General</a:t>
            </a:r>
          </a:p>
          <a:p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Promover el desarrollo sostenible de la parroquia y sus comunidades,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para mejorar la calidad de vida de sus habitantes; a través de la implementación 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de políticas publicas enmarcadas dentro de la Constitución de la Republica del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Ecuador y demás normativa relacionada.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6AE0675-65D4-4D9C-909D-4D1998359567}"/>
              </a:ext>
            </a:extLst>
          </p:cNvPr>
          <p:cNvSpPr txBox="1"/>
          <p:nvPr/>
        </p:nvSpPr>
        <p:spPr>
          <a:xfrm>
            <a:off x="556592" y="2226366"/>
            <a:ext cx="980268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específicos</a:t>
            </a:r>
          </a:p>
          <a:p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1- Cumplir con el mandato ciudadano y desempeñar las atribuciones y deberes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Que corresponden los vocales de la junta parroquial.</a:t>
            </a: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2- Presentar proyectos de resoluciones y fiscalizar las acciones del ejecutivo Parroquial</a:t>
            </a: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3- Fortalecer el sistema organizativo y de liderazgo en los barrios y comunidades con enfoque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de genero, así como el sistema de participación y planificación ciudadana de la Parroquia.</a:t>
            </a: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4- Fortalecer y capacitar a los funcionarios del GAD Parroquial  para mejorar los servicios 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Institucionales y fortalecer la gestión publica Parroquial.</a:t>
            </a:r>
          </a:p>
        </p:txBody>
      </p:sp>
    </p:spTree>
    <p:extLst>
      <p:ext uri="{BB962C8B-B14F-4D97-AF65-F5344CB8AC3E}">
        <p14:creationId xmlns:p14="http://schemas.microsoft.com/office/powerpoint/2010/main" val="1250213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1450740F-DDAD-4D43-8FE2-031A237A46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196960"/>
              </p:ext>
            </p:extLst>
          </p:nvPr>
        </p:nvGraphicFramePr>
        <p:xfrm>
          <a:off x="0" y="461665"/>
          <a:ext cx="12192000" cy="6409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2257">
                  <a:extLst>
                    <a:ext uri="{9D8B030D-6E8A-4147-A177-3AD203B41FA5}">
                      <a16:colId xmlns:a16="http://schemas.microsoft.com/office/drawing/2014/main" val="259276243"/>
                    </a:ext>
                  </a:extLst>
                </a:gridCol>
                <a:gridCol w="1187255">
                  <a:extLst>
                    <a:ext uri="{9D8B030D-6E8A-4147-A177-3AD203B41FA5}">
                      <a16:colId xmlns:a16="http://schemas.microsoft.com/office/drawing/2014/main" val="3924411176"/>
                    </a:ext>
                  </a:extLst>
                </a:gridCol>
                <a:gridCol w="3061252">
                  <a:extLst>
                    <a:ext uri="{9D8B030D-6E8A-4147-A177-3AD203B41FA5}">
                      <a16:colId xmlns:a16="http://schemas.microsoft.com/office/drawing/2014/main" val="2981697398"/>
                    </a:ext>
                  </a:extLst>
                </a:gridCol>
                <a:gridCol w="3617844">
                  <a:extLst>
                    <a:ext uri="{9D8B030D-6E8A-4147-A177-3AD203B41FA5}">
                      <a16:colId xmlns:a16="http://schemas.microsoft.com/office/drawing/2014/main" val="1202139903"/>
                    </a:ext>
                  </a:extLst>
                </a:gridCol>
                <a:gridCol w="397564">
                  <a:extLst>
                    <a:ext uri="{9D8B030D-6E8A-4147-A177-3AD203B41FA5}">
                      <a16:colId xmlns:a16="http://schemas.microsoft.com/office/drawing/2014/main" val="155836337"/>
                    </a:ext>
                  </a:extLst>
                </a:gridCol>
                <a:gridCol w="377686">
                  <a:extLst>
                    <a:ext uri="{9D8B030D-6E8A-4147-A177-3AD203B41FA5}">
                      <a16:colId xmlns:a16="http://schemas.microsoft.com/office/drawing/2014/main" val="1400088979"/>
                    </a:ext>
                  </a:extLst>
                </a:gridCol>
                <a:gridCol w="417445">
                  <a:extLst>
                    <a:ext uri="{9D8B030D-6E8A-4147-A177-3AD203B41FA5}">
                      <a16:colId xmlns:a16="http://schemas.microsoft.com/office/drawing/2014/main" val="279059701"/>
                    </a:ext>
                  </a:extLst>
                </a:gridCol>
                <a:gridCol w="430697">
                  <a:extLst>
                    <a:ext uri="{9D8B030D-6E8A-4147-A177-3AD203B41FA5}">
                      <a16:colId xmlns:a16="http://schemas.microsoft.com/office/drawing/2014/main" val="3827734392"/>
                    </a:ext>
                  </a:extLst>
                </a:gridCol>
              </a:tblGrid>
              <a:tr h="1400195">
                <a:tc>
                  <a:txBody>
                    <a:bodyPr/>
                    <a:lstStyle/>
                    <a:p>
                      <a:r>
                        <a:rPr lang="es-CO" sz="1800" b="0" kern="1200" dirty="0">
                          <a:solidFill>
                            <a:schemeClr val="bg1"/>
                          </a:solidFill>
                          <a:effectLst/>
                        </a:rPr>
                        <a:t>OBJETIVO     ESPECIFICO</a:t>
                      </a:r>
                      <a:endParaRPr lang="es-CO" sz="18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1800" b="0" kern="1200" dirty="0">
                          <a:solidFill>
                            <a:schemeClr val="bg1"/>
                          </a:solidFill>
                          <a:effectLst/>
                        </a:rPr>
                        <a:t>METAS A CUMPLIR </a:t>
                      </a:r>
                      <a:endParaRPr lang="es-CO" sz="18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1800" b="0" kern="1200" dirty="0">
                          <a:solidFill>
                            <a:schemeClr val="bg1"/>
                          </a:solidFill>
                          <a:effectLst/>
                        </a:rPr>
                        <a:t>ESTRATEGIAS DE ARTICULACION</a:t>
                      </a:r>
                      <a:endParaRPr lang="es-CO" sz="18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800" b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effectLst/>
                        </a:rPr>
                        <a:t>ACTIVIDADES A DESARROLLAR </a:t>
                      </a:r>
                      <a:endParaRPr lang="es-CO" sz="18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s-ES" sz="1714" dirty="0"/>
                    </a:p>
                    <a:p>
                      <a:r>
                        <a:rPr lang="es-ES" sz="1714" dirty="0"/>
                        <a:t>1</a:t>
                      </a:r>
                      <a:endParaRPr lang="es-CO" sz="1714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dirty="0"/>
                        <a:t>2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dirty="0"/>
                        <a:t>3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dirty="0"/>
                        <a:t>4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303218"/>
                  </a:ext>
                </a:extLst>
              </a:tr>
              <a:tr h="1669798">
                <a:tc rowSpan="3">
                  <a:txBody>
                    <a:bodyPr/>
                    <a:lstStyle/>
                    <a:p>
                      <a:endParaRPr lang="es-CO" sz="16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CO" sz="1600" b="0" kern="1200" dirty="0">
                          <a:solidFill>
                            <a:schemeClr val="bg1"/>
                          </a:solidFill>
                          <a:effectLst/>
                          <a:highlight>
                            <a:srgbClr val="000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01- Fortalecer el sistema organizativo   y liderazgo en los barrios y comunidades con enfoque de genero </a:t>
                      </a:r>
                      <a:endParaRPr lang="es-CO" sz="1600" b="0" dirty="0">
                        <a:solidFill>
                          <a:schemeClr val="bg1"/>
                        </a:solidFill>
                        <a:highlight>
                          <a:srgbClr val="0000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es-CO" sz="16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CO" sz="1600" kern="1200" dirty="0">
                          <a:solidFill>
                            <a:schemeClr val="bg1"/>
                          </a:solidFill>
                          <a:effectLst/>
                          <a:highlight>
                            <a:srgbClr val="000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</a:t>
                      </a:r>
                      <a:endParaRPr lang="es-CO" sz="1600" dirty="0">
                        <a:solidFill>
                          <a:schemeClr val="bg1"/>
                        </a:solidFill>
                        <a:highlight>
                          <a:srgbClr val="0000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endParaRPr lang="es-CO" sz="16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CO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Convocatoria moradores de barrios y comunidades con fechas especificas </a:t>
                      </a:r>
                      <a:endParaRPr lang="es-CO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endParaRPr lang="es-CO" sz="16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CO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01- Organizar barrios y comunidades con sus directivas correspondientes. </a:t>
                      </a:r>
                    </a:p>
                    <a:p>
                      <a:endParaRPr lang="es-CO" sz="16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CO" sz="16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CO" sz="16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CO" sz="16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CO" sz="1600" b="0" kern="1200" dirty="0">
                          <a:solidFill>
                            <a:srgbClr val="FFFF00"/>
                          </a:solidFill>
                          <a:effectLst/>
                          <a:highlight>
                            <a:srgbClr val="000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02- Realizar el presupuesto participativo con la colaboración de organismos parroquiales para la priorización de obras y demás acciones. </a:t>
                      </a:r>
                    </a:p>
                    <a:p>
                      <a:endParaRPr lang="es-CO" sz="16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CO" sz="16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CO" sz="16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CO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03- Coordinar con autoridades pertinentes para la actualización del PDOT. </a:t>
                      </a:r>
                      <a:endParaRPr lang="es-CO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dirty="0"/>
                        <a:t>x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dirty="0"/>
                        <a:t>x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dirty="0"/>
                        <a:t>x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dirty="0"/>
                        <a:t>x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135555"/>
                  </a:ext>
                </a:extLst>
              </a:tr>
              <a:tr h="166979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800" dirty="0"/>
                    </a:p>
                    <a:p>
                      <a:r>
                        <a:rPr lang="es-ES" sz="1800" dirty="0"/>
                        <a:t>x</a:t>
                      </a:r>
                      <a:endParaRPr lang="es-CO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800" dirty="0"/>
                    </a:p>
                    <a:p>
                      <a:r>
                        <a:rPr lang="es-ES" sz="1800" dirty="0"/>
                        <a:t>x</a:t>
                      </a:r>
                      <a:endParaRPr lang="es-CO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800" dirty="0"/>
                    </a:p>
                    <a:p>
                      <a:r>
                        <a:rPr lang="es-ES" sz="1800" dirty="0"/>
                        <a:t>x</a:t>
                      </a:r>
                      <a:endParaRPr lang="es-CO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800" dirty="0"/>
                    </a:p>
                    <a:p>
                      <a:r>
                        <a:rPr lang="es-ES" sz="1800" dirty="0"/>
                        <a:t>x</a:t>
                      </a:r>
                      <a:endParaRPr lang="es-CO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585163"/>
                  </a:ext>
                </a:extLst>
              </a:tr>
              <a:tr h="1669798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dirty="0"/>
                        <a:t>x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61748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090AB2DB-2852-4DD2-9761-FD58BFFC03BB}"/>
              </a:ext>
            </a:extLst>
          </p:cNvPr>
          <p:cNvSpPr txBox="1"/>
          <p:nvPr/>
        </p:nvSpPr>
        <p:spPr>
          <a:xfrm>
            <a:off x="3357349" y="0"/>
            <a:ext cx="4847417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MATRIZ DE PLAN PLURIANUAL</a:t>
            </a:r>
            <a:endParaRPr lang="es-CO" sz="2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highlight>
                <a:srgbClr val="00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322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1450740F-DDAD-4D43-8FE2-031A237A46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6429072"/>
              </p:ext>
            </p:extLst>
          </p:nvPr>
        </p:nvGraphicFramePr>
        <p:xfrm>
          <a:off x="0" y="1"/>
          <a:ext cx="12192000" cy="6858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9982">
                  <a:extLst>
                    <a:ext uri="{9D8B030D-6E8A-4147-A177-3AD203B41FA5}">
                      <a16:colId xmlns:a16="http://schemas.microsoft.com/office/drawing/2014/main" val="259276243"/>
                    </a:ext>
                  </a:extLst>
                </a:gridCol>
                <a:gridCol w="1709530">
                  <a:extLst>
                    <a:ext uri="{9D8B030D-6E8A-4147-A177-3AD203B41FA5}">
                      <a16:colId xmlns:a16="http://schemas.microsoft.com/office/drawing/2014/main" val="3924411176"/>
                    </a:ext>
                  </a:extLst>
                </a:gridCol>
                <a:gridCol w="3061252">
                  <a:extLst>
                    <a:ext uri="{9D8B030D-6E8A-4147-A177-3AD203B41FA5}">
                      <a16:colId xmlns:a16="http://schemas.microsoft.com/office/drawing/2014/main" val="2981697398"/>
                    </a:ext>
                  </a:extLst>
                </a:gridCol>
                <a:gridCol w="3617844">
                  <a:extLst>
                    <a:ext uri="{9D8B030D-6E8A-4147-A177-3AD203B41FA5}">
                      <a16:colId xmlns:a16="http://schemas.microsoft.com/office/drawing/2014/main" val="1202139903"/>
                    </a:ext>
                  </a:extLst>
                </a:gridCol>
                <a:gridCol w="405848">
                  <a:extLst>
                    <a:ext uri="{9D8B030D-6E8A-4147-A177-3AD203B41FA5}">
                      <a16:colId xmlns:a16="http://schemas.microsoft.com/office/drawing/2014/main" val="155836337"/>
                    </a:ext>
                  </a:extLst>
                </a:gridCol>
                <a:gridCol w="405848">
                  <a:extLst>
                    <a:ext uri="{9D8B030D-6E8A-4147-A177-3AD203B41FA5}">
                      <a16:colId xmlns:a16="http://schemas.microsoft.com/office/drawing/2014/main" val="1043852439"/>
                    </a:ext>
                  </a:extLst>
                </a:gridCol>
                <a:gridCol w="405848">
                  <a:extLst>
                    <a:ext uri="{9D8B030D-6E8A-4147-A177-3AD203B41FA5}">
                      <a16:colId xmlns:a16="http://schemas.microsoft.com/office/drawing/2014/main" val="114752330"/>
                    </a:ext>
                  </a:extLst>
                </a:gridCol>
                <a:gridCol w="405848">
                  <a:extLst>
                    <a:ext uri="{9D8B030D-6E8A-4147-A177-3AD203B41FA5}">
                      <a16:colId xmlns:a16="http://schemas.microsoft.com/office/drawing/2014/main" val="2063318680"/>
                    </a:ext>
                  </a:extLst>
                </a:gridCol>
              </a:tblGrid>
              <a:tr h="979715">
                <a:tc rowSpan="7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CO" sz="18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8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02- Cumplir con el mandato ciudadano y desempeñar las atribuciones y deberes que corresponden a los vocales de la junta parroquial </a:t>
                      </a:r>
                      <a:endParaRPr lang="es-CO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7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</a:t>
                      </a:r>
                      <a:endParaRPr lang="es-CO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CO" sz="2000" b="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r>
                        <a:rPr lang="es-CO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s-CO" sz="1800" b="0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Acatar normas y disposiciones que se encuentran en la ley y reglamentos conexos </a:t>
                      </a:r>
                      <a:endParaRPr lang="es-CO" sz="2000" b="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CO" sz="1400" b="0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CO" sz="1400" b="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01- Fortalecer la cultura y tradiciones de nuestro pueblo.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CO" sz="1400" b="0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CO" sz="1400" b="0" kern="1200" dirty="0">
                          <a:solidFill>
                            <a:srgbClr val="FFFF00"/>
                          </a:solidFill>
                          <a:effectLst/>
                          <a:highlight>
                            <a:srgbClr val="000000"/>
                          </a:highligh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02- Fomentar eventos culturales en diferentes fechas: culturización del carnaval, aniversario de la parroquia, y más oportunas</a:t>
                      </a:r>
                      <a:r>
                        <a:rPr lang="es-CO" sz="1400" b="0" kern="1200" dirty="0">
                          <a:solidFill>
                            <a:schemeClr val="lt1"/>
                          </a:solidFill>
                          <a:effectLst/>
                          <a:highlight>
                            <a:srgbClr val="000000"/>
                          </a:highligh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CO" sz="1400" b="0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CO" sz="1400" b="0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03- Gestionar ante los diversos organismos del estado para recibir ayudas a personas con enfermedades catastróficas.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CO" sz="1400" b="0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CO" sz="1400" b="0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04- Organizar eventos deportivos y educativos en varias fechas con la niñez, juventud y personas adultas.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CO" sz="1400" b="0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CO" sz="1400" b="0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05- Implementar y mejorar alternativas de seguridad ciudadana por desastres naturales en los lugares turísticos, gastronómicos y artesanales.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CO" sz="1400" b="0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CO" sz="1400" b="0" kern="1200" dirty="0">
                          <a:solidFill>
                            <a:srgbClr val="FFFF00"/>
                          </a:solidFill>
                          <a:effectLst/>
                          <a:highlight>
                            <a:srgbClr val="000000"/>
                          </a:highligh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06- Gestionar proyectos productivos agroecológicos con entidades del gobierno central, provincial, municipal y ONGs.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CO" sz="1400" b="0" kern="1200" dirty="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0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07- ejecutar el plan elaborado por la UPEC en promoción, difusión e información de nuestros lugares turísticos y gastronomía del sector.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CO" sz="1600" b="0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s-ES" sz="1714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s-ES" sz="1714" dirty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s-CO" sz="1714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714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s-ES" sz="1714" dirty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s-CO" sz="1714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714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s-ES" sz="1714" dirty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s-CO" sz="1714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714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s-ES" sz="1714" dirty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s-CO" sz="1714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303218"/>
                  </a:ext>
                </a:extLst>
              </a:tr>
              <a:tr h="979714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714" dirty="0"/>
                    </a:p>
                    <a:p>
                      <a:r>
                        <a:rPr lang="es-ES" sz="1714" dirty="0"/>
                        <a:t>X</a:t>
                      </a:r>
                      <a:endParaRPr lang="es-CO" sz="1714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714" dirty="0"/>
                    </a:p>
                    <a:p>
                      <a:r>
                        <a:rPr lang="es-ES" sz="1714" dirty="0"/>
                        <a:t>X</a:t>
                      </a:r>
                      <a:endParaRPr lang="es-CO" sz="1714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714" dirty="0"/>
                    </a:p>
                    <a:p>
                      <a:r>
                        <a:rPr lang="es-ES" sz="1714" dirty="0"/>
                        <a:t>X</a:t>
                      </a:r>
                      <a:endParaRPr lang="es-CO" sz="1714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714" dirty="0"/>
                    </a:p>
                    <a:p>
                      <a:r>
                        <a:rPr lang="es-ES" sz="1714" dirty="0"/>
                        <a:t>X</a:t>
                      </a:r>
                      <a:endParaRPr lang="es-CO" sz="1714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395105"/>
                  </a:ext>
                </a:extLst>
              </a:tr>
              <a:tr h="97971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714" dirty="0"/>
                    </a:p>
                    <a:p>
                      <a:r>
                        <a:rPr lang="es-ES" sz="1714" dirty="0"/>
                        <a:t>X</a:t>
                      </a:r>
                      <a:endParaRPr lang="es-CO" sz="1714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714" dirty="0"/>
                    </a:p>
                    <a:p>
                      <a:r>
                        <a:rPr lang="es-ES" sz="1714" dirty="0"/>
                        <a:t>X</a:t>
                      </a:r>
                      <a:endParaRPr lang="es-CO" sz="1714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714" dirty="0"/>
                    </a:p>
                    <a:p>
                      <a:r>
                        <a:rPr lang="es-ES" sz="1714" dirty="0"/>
                        <a:t>X</a:t>
                      </a:r>
                      <a:endParaRPr lang="es-CO" sz="1714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714" dirty="0"/>
                    </a:p>
                    <a:p>
                      <a:r>
                        <a:rPr lang="es-ES" sz="1714" dirty="0"/>
                        <a:t>X</a:t>
                      </a:r>
                      <a:endParaRPr lang="es-CO" sz="1714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116477"/>
                  </a:ext>
                </a:extLst>
              </a:tr>
              <a:tr h="979714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714" dirty="0"/>
                    </a:p>
                    <a:p>
                      <a:r>
                        <a:rPr lang="es-ES" sz="1714" dirty="0"/>
                        <a:t>X</a:t>
                      </a:r>
                      <a:endParaRPr lang="es-CO" sz="1714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714" dirty="0"/>
                    </a:p>
                    <a:p>
                      <a:r>
                        <a:rPr lang="es-ES" sz="1714" dirty="0"/>
                        <a:t>X</a:t>
                      </a:r>
                      <a:endParaRPr lang="es-CO" sz="1714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714" dirty="0"/>
                    </a:p>
                    <a:p>
                      <a:r>
                        <a:rPr lang="es-ES" sz="1714" dirty="0"/>
                        <a:t>X</a:t>
                      </a:r>
                      <a:endParaRPr lang="es-CO" sz="1714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714" dirty="0"/>
                    </a:p>
                    <a:p>
                      <a:r>
                        <a:rPr lang="es-ES" sz="1714" dirty="0"/>
                        <a:t>X</a:t>
                      </a:r>
                      <a:endParaRPr lang="es-CO" sz="1714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234191"/>
                  </a:ext>
                </a:extLst>
              </a:tr>
              <a:tr h="97971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714" dirty="0"/>
                    </a:p>
                    <a:p>
                      <a:r>
                        <a:rPr lang="es-ES" sz="1714" dirty="0"/>
                        <a:t>X</a:t>
                      </a:r>
                      <a:endParaRPr lang="es-CO" sz="1714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714" dirty="0"/>
                    </a:p>
                    <a:p>
                      <a:r>
                        <a:rPr lang="es-ES" sz="1714" dirty="0"/>
                        <a:t>X</a:t>
                      </a:r>
                      <a:endParaRPr lang="es-CO" sz="1714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714" dirty="0"/>
                    </a:p>
                    <a:p>
                      <a:r>
                        <a:rPr lang="es-ES" sz="1714" dirty="0"/>
                        <a:t>X</a:t>
                      </a:r>
                      <a:endParaRPr lang="es-CO" sz="1714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714" dirty="0"/>
                    </a:p>
                    <a:p>
                      <a:r>
                        <a:rPr lang="es-ES" sz="1714" dirty="0"/>
                        <a:t>X</a:t>
                      </a:r>
                      <a:endParaRPr lang="es-CO" sz="1714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891125"/>
                  </a:ext>
                </a:extLst>
              </a:tr>
              <a:tr h="979714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714" dirty="0"/>
                    </a:p>
                    <a:p>
                      <a:r>
                        <a:rPr lang="es-ES" sz="1714" dirty="0"/>
                        <a:t>X</a:t>
                      </a:r>
                      <a:endParaRPr lang="es-CO" sz="1714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714" dirty="0"/>
                    </a:p>
                    <a:p>
                      <a:r>
                        <a:rPr lang="es-ES" sz="1714" dirty="0"/>
                        <a:t>X</a:t>
                      </a:r>
                      <a:endParaRPr lang="es-CO" sz="1714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714" dirty="0"/>
                    </a:p>
                    <a:p>
                      <a:r>
                        <a:rPr lang="es-ES" sz="1714" dirty="0"/>
                        <a:t>X</a:t>
                      </a:r>
                      <a:endParaRPr lang="es-CO" sz="1714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714" dirty="0"/>
                    </a:p>
                    <a:p>
                      <a:r>
                        <a:rPr lang="es-ES" sz="1714" dirty="0"/>
                        <a:t>X</a:t>
                      </a:r>
                      <a:endParaRPr lang="es-CO" sz="1714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913474"/>
                  </a:ext>
                </a:extLst>
              </a:tr>
              <a:tr h="97971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714" dirty="0"/>
                    </a:p>
                    <a:p>
                      <a:r>
                        <a:rPr lang="es-ES" sz="1714" dirty="0"/>
                        <a:t>X</a:t>
                      </a:r>
                      <a:endParaRPr lang="es-CO" sz="1714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714" dirty="0"/>
                    </a:p>
                    <a:p>
                      <a:r>
                        <a:rPr lang="es-ES" sz="1714" dirty="0"/>
                        <a:t>X</a:t>
                      </a:r>
                      <a:endParaRPr lang="es-CO" sz="1714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714" dirty="0"/>
                    </a:p>
                    <a:p>
                      <a:r>
                        <a:rPr lang="es-ES" sz="1714" dirty="0"/>
                        <a:t>X</a:t>
                      </a:r>
                      <a:endParaRPr lang="es-CO" sz="1714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714" dirty="0"/>
                    </a:p>
                    <a:p>
                      <a:r>
                        <a:rPr lang="es-ES" sz="1714" dirty="0"/>
                        <a:t>X</a:t>
                      </a:r>
                      <a:endParaRPr lang="es-CO" sz="1714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576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7272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1450740F-DDAD-4D43-8FE2-031A237A46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762205"/>
              </p:ext>
            </p:extLst>
          </p:nvPr>
        </p:nvGraphicFramePr>
        <p:xfrm>
          <a:off x="0" y="0"/>
          <a:ext cx="12192000" cy="6858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9982">
                  <a:extLst>
                    <a:ext uri="{9D8B030D-6E8A-4147-A177-3AD203B41FA5}">
                      <a16:colId xmlns:a16="http://schemas.microsoft.com/office/drawing/2014/main" val="259276243"/>
                    </a:ext>
                  </a:extLst>
                </a:gridCol>
                <a:gridCol w="1709530">
                  <a:extLst>
                    <a:ext uri="{9D8B030D-6E8A-4147-A177-3AD203B41FA5}">
                      <a16:colId xmlns:a16="http://schemas.microsoft.com/office/drawing/2014/main" val="3924411176"/>
                    </a:ext>
                  </a:extLst>
                </a:gridCol>
                <a:gridCol w="3061252">
                  <a:extLst>
                    <a:ext uri="{9D8B030D-6E8A-4147-A177-3AD203B41FA5}">
                      <a16:colId xmlns:a16="http://schemas.microsoft.com/office/drawing/2014/main" val="2981697398"/>
                    </a:ext>
                  </a:extLst>
                </a:gridCol>
                <a:gridCol w="3617844">
                  <a:extLst>
                    <a:ext uri="{9D8B030D-6E8A-4147-A177-3AD203B41FA5}">
                      <a16:colId xmlns:a16="http://schemas.microsoft.com/office/drawing/2014/main" val="1202139903"/>
                    </a:ext>
                  </a:extLst>
                </a:gridCol>
                <a:gridCol w="405848">
                  <a:extLst>
                    <a:ext uri="{9D8B030D-6E8A-4147-A177-3AD203B41FA5}">
                      <a16:colId xmlns:a16="http://schemas.microsoft.com/office/drawing/2014/main" val="155836337"/>
                    </a:ext>
                  </a:extLst>
                </a:gridCol>
                <a:gridCol w="405848">
                  <a:extLst>
                    <a:ext uri="{9D8B030D-6E8A-4147-A177-3AD203B41FA5}">
                      <a16:colId xmlns:a16="http://schemas.microsoft.com/office/drawing/2014/main" val="1737521054"/>
                    </a:ext>
                  </a:extLst>
                </a:gridCol>
                <a:gridCol w="405848">
                  <a:extLst>
                    <a:ext uri="{9D8B030D-6E8A-4147-A177-3AD203B41FA5}">
                      <a16:colId xmlns:a16="http://schemas.microsoft.com/office/drawing/2014/main" val="582821818"/>
                    </a:ext>
                  </a:extLst>
                </a:gridCol>
                <a:gridCol w="405848">
                  <a:extLst>
                    <a:ext uri="{9D8B030D-6E8A-4147-A177-3AD203B41FA5}">
                      <a16:colId xmlns:a16="http://schemas.microsoft.com/office/drawing/2014/main" val="2483528780"/>
                    </a:ext>
                  </a:extLst>
                </a:gridCol>
              </a:tblGrid>
              <a:tr h="1371601">
                <a:tc rowSpan="5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CO" sz="18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8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02- Cumplir con el mandato ciudadano y desempeñar las atribuciones y deberes que corresponden a los vocales de la junta parroquial </a:t>
                      </a:r>
                      <a:endParaRPr lang="es-CO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5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</a:t>
                      </a:r>
                      <a:endParaRPr lang="es-CO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CO" sz="2000" b="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r>
                        <a:rPr lang="es-CO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s-CO" sz="1800" b="0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Acatar normas y disposiciones que se encuentran en la ley y reglamentos conexos </a:t>
                      </a:r>
                      <a:endParaRPr lang="es-CO" sz="2000" b="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600" b="0" kern="1200" dirty="0">
                          <a:solidFill>
                            <a:srgbClr val="FFFF00"/>
                          </a:solidFill>
                          <a:effectLst/>
                          <a:highlight>
                            <a:srgbClr val="000000"/>
                          </a:highligh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08- Gestionar ante el departamento del ambiente del gobierno provincial municipal y otras dependencias para evitar la deforestación del bosque natural en las partes altas.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CO" sz="1600" b="0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600" b="0" i="0" u="none" strike="noStrike" kern="1200" baseline="0" dirty="0">
                          <a:solidFill>
                            <a:srgbClr val="FFFF00"/>
                          </a:solidFill>
                          <a:highlight>
                            <a:srgbClr val="000000"/>
                          </a:highligh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09- Implementar proyecto de reforestación cercas vivas, sistemas silvopastoriles para mejoramiento de pastos y la protección de las cuencas hidrográficas y ríos.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ES" sz="1600" b="0" i="0" u="none" strike="noStrike" kern="1200" baseline="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6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10- Gestionar ante las autoridades competentes la atención oportuna para hacer las calles del centro poblado y las vías rurales en magnifico estado.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6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600" b="0" i="0" u="none" strike="noStrike" kern="1200" baseline="0" dirty="0">
                          <a:solidFill>
                            <a:srgbClr val="FFFF00"/>
                          </a:solidFill>
                          <a:highlight>
                            <a:srgbClr val="000000"/>
                          </a:highligh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11- Establecer convenios con el GAD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600" b="0" i="0" u="none" strike="noStrike" kern="1200" baseline="0" dirty="0">
                          <a:solidFill>
                            <a:srgbClr val="FFFF00"/>
                          </a:solidFill>
                          <a:highlight>
                            <a:srgbClr val="000000"/>
                          </a:highligh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municipal de Tulcán para la dotación de espacios recreativos.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ES" sz="1600" b="0" i="0" u="none" strike="noStrike" kern="1200" baseline="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6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12- Gestionar ante el municipio de Tulcán la elaboración de planes, programas y proyectos a implementar. 	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CO" sz="1600" b="0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s-C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s-C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s-C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s-C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303218"/>
                  </a:ext>
                </a:extLst>
              </a:tr>
              <a:tr h="137160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dirty="0"/>
                        <a:t>X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dirty="0"/>
                        <a:t>X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dirty="0"/>
                        <a:t>X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dirty="0"/>
                        <a:t>X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359340"/>
                  </a:ext>
                </a:extLst>
              </a:tr>
              <a:tr h="1371601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dirty="0"/>
                        <a:t>X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dirty="0"/>
                        <a:t>X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dirty="0"/>
                        <a:t>X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dirty="0"/>
                        <a:t>X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985102"/>
                  </a:ext>
                </a:extLst>
              </a:tr>
              <a:tr h="137160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dirty="0"/>
                        <a:t>X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dirty="0"/>
                        <a:t>X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096776"/>
                  </a:ext>
                </a:extLst>
              </a:tr>
              <a:tr h="1371601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dirty="0"/>
                        <a:t>X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dirty="0"/>
                        <a:t>X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dirty="0"/>
                        <a:t>X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dirty="0"/>
                        <a:t>X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595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0022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1450740F-DDAD-4D43-8FE2-031A237A46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726811"/>
              </p:ext>
            </p:extLst>
          </p:nvPr>
        </p:nvGraphicFramePr>
        <p:xfrm>
          <a:off x="0" y="0"/>
          <a:ext cx="12192000" cy="780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9982">
                  <a:extLst>
                    <a:ext uri="{9D8B030D-6E8A-4147-A177-3AD203B41FA5}">
                      <a16:colId xmlns:a16="http://schemas.microsoft.com/office/drawing/2014/main" val="259276243"/>
                    </a:ext>
                  </a:extLst>
                </a:gridCol>
                <a:gridCol w="1709530">
                  <a:extLst>
                    <a:ext uri="{9D8B030D-6E8A-4147-A177-3AD203B41FA5}">
                      <a16:colId xmlns:a16="http://schemas.microsoft.com/office/drawing/2014/main" val="3924411176"/>
                    </a:ext>
                  </a:extLst>
                </a:gridCol>
                <a:gridCol w="3061252">
                  <a:extLst>
                    <a:ext uri="{9D8B030D-6E8A-4147-A177-3AD203B41FA5}">
                      <a16:colId xmlns:a16="http://schemas.microsoft.com/office/drawing/2014/main" val="2981697398"/>
                    </a:ext>
                  </a:extLst>
                </a:gridCol>
                <a:gridCol w="3617844">
                  <a:extLst>
                    <a:ext uri="{9D8B030D-6E8A-4147-A177-3AD203B41FA5}">
                      <a16:colId xmlns:a16="http://schemas.microsoft.com/office/drawing/2014/main" val="1202139903"/>
                    </a:ext>
                  </a:extLst>
                </a:gridCol>
                <a:gridCol w="405848">
                  <a:extLst>
                    <a:ext uri="{9D8B030D-6E8A-4147-A177-3AD203B41FA5}">
                      <a16:colId xmlns:a16="http://schemas.microsoft.com/office/drawing/2014/main" val="155836337"/>
                    </a:ext>
                  </a:extLst>
                </a:gridCol>
                <a:gridCol w="405848">
                  <a:extLst>
                    <a:ext uri="{9D8B030D-6E8A-4147-A177-3AD203B41FA5}">
                      <a16:colId xmlns:a16="http://schemas.microsoft.com/office/drawing/2014/main" val="2000869549"/>
                    </a:ext>
                  </a:extLst>
                </a:gridCol>
                <a:gridCol w="405848">
                  <a:extLst>
                    <a:ext uri="{9D8B030D-6E8A-4147-A177-3AD203B41FA5}">
                      <a16:colId xmlns:a16="http://schemas.microsoft.com/office/drawing/2014/main" val="1233374856"/>
                    </a:ext>
                  </a:extLst>
                </a:gridCol>
                <a:gridCol w="405848">
                  <a:extLst>
                    <a:ext uri="{9D8B030D-6E8A-4147-A177-3AD203B41FA5}">
                      <a16:colId xmlns:a16="http://schemas.microsoft.com/office/drawing/2014/main" val="3534425236"/>
                    </a:ext>
                  </a:extLst>
                </a:gridCol>
              </a:tblGrid>
              <a:tr h="1259840">
                <a:tc rowSpan="6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0" u="none" strike="noStrike" kern="1200" baseline="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03- Presentar proyecto de resoluciones y fiscalizar las acciones del ejecutivo parroquial</a:t>
                      </a:r>
                      <a:r>
                        <a:rPr lang="es-ES" sz="1800" b="1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s-ES" sz="1600" b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endParaRPr lang="es-CO" sz="2000" b="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800" b="0" u="none" strike="noStrike" kern="1200" baseline="0" dirty="0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b="0" u="none" strike="noStrike" kern="1200" baseline="0" dirty="0">
                          <a:solidFill>
                            <a:schemeClr val="lt1"/>
                          </a:solidFill>
                        </a:rPr>
                        <a:t>75% 	</a:t>
                      </a:r>
                    </a:p>
                    <a:p>
                      <a:pPr algn="ctr"/>
                      <a:endParaRPr lang="es-CO" sz="2000" b="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es-ES" sz="1800" b="0" u="none" strike="noStrike" kern="1200" baseline="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es-ES" sz="1800" b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Planificar en beneficio de la colectividad.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s-ES" sz="1800" b="0" u="none" strike="noStrike" kern="1200" baseline="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es-ES" sz="1800" b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Entrega de proyectos a las diferencias instancias para las cuales fueron previstos.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s-ES" sz="1800" b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es-ES" sz="1800" b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Gestionar los proyectos hasta dar cumplimientos. </a:t>
                      </a:r>
                      <a:r>
                        <a:rPr lang="es-ES" sz="1800" b="0" u="none" strike="noStrike" kern="1200" baseline="0" dirty="0">
                          <a:solidFill>
                            <a:schemeClr val="lt1"/>
                          </a:solidFill>
                        </a:rPr>
                        <a:t>	</a:t>
                      </a:r>
                    </a:p>
                    <a:p>
                      <a:endParaRPr lang="es-CO" sz="1200" b="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r>
                        <a:rPr lang="es-CO" sz="1200" b="0" dirty="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CO" sz="1600" b="0" u="none" strike="noStrike" kern="1200" baseline="0" dirty="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600" b="1" u="none" strike="noStrike" kern="1200" baseline="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01- </a:t>
                      </a:r>
                      <a:r>
                        <a:rPr lang="es-ES" sz="1600" b="1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Establecer convenios con el municipio de Tulcán para el adecentamiento de vías urbanas con adoquinados. </a:t>
                      </a:r>
                    </a:p>
                    <a:p>
                      <a:endParaRPr lang="es-ES" sz="1600" b="1" u="none" strike="noStrike" kern="1200" baseline="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600" b="1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02- Gestionar ante el Municipio de Tulcán y Prefectura la dotación de cursos para la juventud (música, pintura, danza, teatro)</a:t>
                      </a:r>
                    </a:p>
                    <a:p>
                      <a:endParaRPr lang="es-ES" sz="1600" b="0" u="none" strike="noStrike" kern="1200" baseline="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600" b="1" u="none" strike="noStrike" kern="1200" baseline="0" dirty="0">
                          <a:solidFill>
                            <a:srgbClr val="FFFF00"/>
                          </a:solidFill>
                          <a:highlight>
                            <a:srgbClr val="000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03- Gestionar antes ONGs, la realización de campañas de salud, fortalecimiento de las escuelas del agua y generacional para nuestra población.</a:t>
                      </a:r>
                    </a:p>
                    <a:p>
                      <a:r>
                        <a:rPr lang="es-ES" sz="1600" b="1" u="none" strike="noStrike" kern="1200" baseline="0" dirty="0">
                          <a:solidFill>
                            <a:schemeClr val="lt1"/>
                          </a:solidFill>
                          <a:highlight>
                            <a:srgbClr val="00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ES" sz="1600" b="0" u="none" strike="noStrike" kern="1200" baseline="0" dirty="0">
                        <a:solidFill>
                          <a:schemeClr val="lt1"/>
                        </a:solidFill>
                        <a:highlight>
                          <a:srgbClr val="00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600" b="1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04- Gestionar ante GAD municipal proyectos de ayuda social para nuestros adultos mayores, niños, madres gestante etc. </a:t>
                      </a:r>
                    </a:p>
                    <a:p>
                      <a:endParaRPr lang="es-ES" sz="1600" b="0" u="none" strike="noStrike" kern="1200" baseline="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600" b="1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05- Gestionar recursos para fomentar la productividad.</a:t>
                      </a:r>
                    </a:p>
                    <a:p>
                      <a:r>
                        <a:rPr lang="es-ES" sz="1600" b="1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endParaRPr lang="es-ES" sz="1600" b="0" u="none" strike="noStrike" kern="1200" baseline="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600" b="1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06- Gestionar ante el gobierno provincial la capacitación en diversos temas para agricultores y ganaderos. </a:t>
                      </a:r>
                    </a:p>
                    <a:p>
                      <a:endParaRPr lang="es-ES" sz="1200" b="0" u="none" strike="noStrike" kern="1200" baseline="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ES" sz="1200" b="0" u="none" strike="noStrike" kern="1200" baseline="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200" b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	</a:t>
                      </a:r>
                      <a:endParaRPr lang="es-ES" sz="1200" b="0" i="0" u="none" strike="noStrike" kern="1200" baseline="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CO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303218"/>
                  </a:ext>
                </a:extLst>
              </a:tr>
              <a:tr h="125984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CO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CO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CO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CO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812090"/>
                  </a:ext>
                </a:extLst>
              </a:tr>
              <a:tr h="125984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CO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CO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CO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CO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271603"/>
                  </a:ext>
                </a:extLst>
              </a:tr>
              <a:tr h="125984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dirty="0"/>
                        <a:t>x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CO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CO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CO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318082"/>
                  </a:ext>
                </a:extLst>
              </a:tr>
              <a:tr h="125984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CO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dirty="0"/>
                        <a:t>x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CO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CO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394055"/>
                  </a:ext>
                </a:extLst>
              </a:tr>
              <a:tr h="125984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dirty="0"/>
                        <a:t>x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CO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CO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CO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4585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4916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1450740F-DDAD-4D43-8FE2-031A237A46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473656"/>
              </p:ext>
            </p:extLst>
          </p:nvPr>
        </p:nvGraphicFramePr>
        <p:xfrm>
          <a:off x="0" y="1"/>
          <a:ext cx="12648756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9982">
                  <a:extLst>
                    <a:ext uri="{9D8B030D-6E8A-4147-A177-3AD203B41FA5}">
                      <a16:colId xmlns:a16="http://schemas.microsoft.com/office/drawing/2014/main" val="259276243"/>
                    </a:ext>
                  </a:extLst>
                </a:gridCol>
                <a:gridCol w="1709530">
                  <a:extLst>
                    <a:ext uri="{9D8B030D-6E8A-4147-A177-3AD203B41FA5}">
                      <a16:colId xmlns:a16="http://schemas.microsoft.com/office/drawing/2014/main" val="3924411176"/>
                    </a:ext>
                  </a:extLst>
                </a:gridCol>
                <a:gridCol w="3061252">
                  <a:extLst>
                    <a:ext uri="{9D8B030D-6E8A-4147-A177-3AD203B41FA5}">
                      <a16:colId xmlns:a16="http://schemas.microsoft.com/office/drawing/2014/main" val="2981697398"/>
                    </a:ext>
                  </a:extLst>
                </a:gridCol>
                <a:gridCol w="3617844">
                  <a:extLst>
                    <a:ext uri="{9D8B030D-6E8A-4147-A177-3AD203B41FA5}">
                      <a16:colId xmlns:a16="http://schemas.microsoft.com/office/drawing/2014/main" val="1202139903"/>
                    </a:ext>
                  </a:extLst>
                </a:gridCol>
                <a:gridCol w="474316">
                  <a:extLst>
                    <a:ext uri="{9D8B030D-6E8A-4147-A177-3AD203B41FA5}">
                      <a16:colId xmlns:a16="http://schemas.microsoft.com/office/drawing/2014/main" val="155836337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3673023220"/>
                    </a:ext>
                  </a:extLst>
                </a:gridCol>
                <a:gridCol w="434229">
                  <a:extLst>
                    <a:ext uri="{9D8B030D-6E8A-4147-A177-3AD203B41FA5}">
                      <a16:colId xmlns:a16="http://schemas.microsoft.com/office/drawing/2014/main" val="3064330522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2116298027"/>
                    </a:ext>
                  </a:extLst>
                </a:gridCol>
                <a:gridCol w="422303">
                  <a:extLst>
                    <a:ext uri="{9D8B030D-6E8A-4147-A177-3AD203B41FA5}">
                      <a16:colId xmlns:a16="http://schemas.microsoft.com/office/drawing/2014/main" val="3618691424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2346039780"/>
                    </a:ext>
                  </a:extLst>
                </a:gridCol>
                <a:gridCol w="398780">
                  <a:extLst>
                    <a:ext uri="{9D8B030D-6E8A-4147-A177-3AD203B41FA5}">
                      <a16:colId xmlns:a16="http://schemas.microsoft.com/office/drawing/2014/main" val="3172955413"/>
                    </a:ext>
                  </a:extLst>
                </a:gridCol>
              </a:tblGrid>
              <a:tr h="1704763">
                <a:tc rowSpan="2">
                  <a:txBody>
                    <a:bodyPr/>
                    <a:lstStyle/>
                    <a:p>
                      <a:endParaRPr lang="es-CO" sz="2000" b="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s-CO" sz="2000" b="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s-CO" sz="2000" b="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s-CO" sz="1100" b="0" dirty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s-ES" sz="1600" b="1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07- Lograr acuerdos con los dueños de los terrenos por donde hay que habilitar caminos para que den sus consentimientos y poder de esa manera abrir los mismos. </a:t>
                      </a:r>
                    </a:p>
                    <a:p>
                      <a:endParaRPr lang="es-ES" sz="1600" b="0" u="none" strike="noStrike" kern="1200" baseline="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ES" sz="1600" b="0" u="none" strike="noStrike" kern="1200" baseline="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600" b="1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08- Gestionar ante el municipio de Tulcán para la dotación de un museo informativo al ingreso de la parroquia (ingreso panamericano). </a:t>
                      </a:r>
                      <a:endParaRPr lang="es-CO" sz="1600" b="0" dirty="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s-ES" sz="1714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s-ES" sz="1714" dirty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s-CO" sz="1714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s-ES" sz="1714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s-CO" sz="1714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s-ES" sz="1714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s-CO" sz="1714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s-ES" sz="1714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s-CO" sz="1714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303218"/>
                  </a:ext>
                </a:extLst>
              </a:tr>
              <a:tr h="1704763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714" dirty="0"/>
                    </a:p>
                    <a:p>
                      <a:r>
                        <a:rPr lang="es-CO" sz="1714" dirty="0"/>
                        <a:t>x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s-ES" sz="1714" dirty="0"/>
                    </a:p>
                    <a:p>
                      <a:r>
                        <a:rPr lang="es-ES" sz="1714" dirty="0"/>
                        <a:t>x</a:t>
                      </a:r>
                      <a:endParaRPr lang="es-CO" sz="1714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s-CO" sz="1714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s-CO" sz="1714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498436"/>
                  </a:ext>
                </a:extLst>
              </a:tr>
              <a:tr h="1724237">
                <a:tc row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0" i="0" u="none" strike="noStrike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04- Fortalecer y capacitar a los funcionarios del GAD parroquial para mejorar los servicios institucionales y fortalecer la gestión pública 	</a:t>
                      </a:r>
                    </a:p>
                    <a:p>
                      <a:endParaRPr lang="es-CO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s-CO" sz="16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CO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90% </a:t>
                      </a:r>
                      <a:endParaRPr lang="es-CO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s-ES" sz="1600" b="0" i="0" u="none" strike="noStrike" kern="1200" baseline="0" dirty="0">
                        <a:solidFill>
                          <a:srgbClr val="00B0F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600" b="0" i="0" u="none" strike="noStrike" kern="1200" baseline="0" dirty="0">
                          <a:solidFill>
                            <a:srgbClr val="00B0F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Organización de talleres de capacitación. </a:t>
                      </a:r>
                    </a:p>
                    <a:p>
                      <a:endParaRPr lang="es-ES" sz="1600" b="0" i="0" u="none" strike="noStrike" kern="1200" baseline="0" dirty="0">
                        <a:solidFill>
                          <a:srgbClr val="00B0F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600" b="0" i="0" u="none" strike="noStrike" kern="1200" baseline="0" dirty="0">
                          <a:solidFill>
                            <a:srgbClr val="00B0F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Convocatoria a autoridades parroquiales y demás personal para dichas capacitación. </a:t>
                      </a:r>
                      <a:r>
                        <a:rPr lang="es-ES" sz="1600" b="0" i="0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es-CO" sz="1600" b="0" dirty="0">
                        <a:solidFill>
                          <a:srgbClr val="00B0F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s-ES" sz="1600" b="0" i="0" u="none" strike="noStrike" kern="1200" baseline="0" dirty="0">
                        <a:solidFill>
                          <a:srgbClr val="00B0F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600" b="0" i="0" u="none" strike="noStrike" kern="1200" baseline="0" dirty="0">
                          <a:solidFill>
                            <a:srgbClr val="00B0F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01- Capacitar a los funcionarios del GAD parroquial en temas de servicio y atención al cliente. </a:t>
                      </a:r>
                    </a:p>
                    <a:p>
                      <a:endParaRPr lang="es-ES" sz="1600" b="0" i="0" u="none" strike="noStrike" kern="1200" baseline="0" dirty="0">
                        <a:solidFill>
                          <a:srgbClr val="00B0F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s-ES" sz="1600" b="0" i="0" u="none" strike="noStrike" kern="1200" baseline="0" dirty="0">
                        <a:solidFill>
                          <a:srgbClr val="00B0F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s-ES" sz="1600" b="0" i="0" u="none" strike="noStrike" kern="1200" baseline="0" dirty="0">
                        <a:solidFill>
                          <a:srgbClr val="00B0F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600" b="0" i="0" u="none" strike="noStrike" kern="1200" baseline="0" dirty="0">
                          <a:solidFill>
                            <a:srgbClr val="00B0F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02- Gestión ante el GAD municipal y ONGs para capacitar a las nuevas autoridades en temas como: gestión pública. 	</a:t>
                      </a:r>
                    </a:p>
                    <a:p>
                      <a:endParaRPr lang="es-CO" sz="1600" b="0" dirty="0">
                        <a:solidFill>
                          <a:srgbClr val="00B0F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s-E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E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s-E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E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s-E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E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E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135555"/>
                  </a:ext>
                </a:extLst>
              </a:tr>
              <a:tr h="1724237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s-E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E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s-E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E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s-E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E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E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3819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6676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81C7B19-269F-4A8C-869B-F5A26DF74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75009" cy="6131257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967F41FE-C4C4-4A53-A779-B1D231BCBF6A}"/>
              </a:ext>
            </a:extLst>
          </p:cNvPr>
          <p:cNvSpPr/>
          <p:nvPr/>
        </p:nvSpPr>
        <p:spPr>
          <a:xfrm>
            <a:off x="-1" y="101305"/>
            <a:ext cx="81750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solidFill>
                  <a:srgbClr val="FFFF00"/>
                </a:solidFill>
                <a:highlight>
                  <a:srgbClr val="000000"/>
                </a:highlight>
                <a:cs typeface="Arial" panose="020B0604020202020204" pitchFamily="34" charset="0"/>
              </a:rPr>
              <a:t>01- 02 Realizar el presupuesto participativo con la colaboración de organismos parroquiales para la priorización de obras y demás acciones.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81092FA-F0D2-479A-B542-9DF90366D4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62" r="15400"/>
          <a:stretch/>
        </p:blipFill>
        <p:spPr>
          <a:xfrm>
            <a:off x="8175008" y="0"/>
            <a:ext cx="4016992" cy="6131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72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48983231-2B9A-4EF3-9CB4-6C2B2DAF7D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3" y="0"/>
            <a:ext cx="4607184" cy="612250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2FFA031-3C14-49A2-A008-B18C9EAC24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47" y="0"/>
            <a:ext cx="4591878" cy="612250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FD38040-476F-4182-A61D-CDEEB93A6B3F}"/>
              </a:ext>
            </a:extLst>
          </p:cNvPr>
          <p:cNvSpPr txBox="1"/>
          <p:nvPr/>
        </p:nvSpPr>
        <p:spPr>
          <a:xfrm>
            <a:off x="2885386" y="0"/>
            <a:ext cx="888736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000" dirty="0">
                <a:solidFill>
                  <a:srgbClr val="FFFF00"/>
                </a:solidFill>
                <a:highlight>
                  <a:srgbClr val="00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02 – 02 </a:t>
            </a:r>
          </a:p>
          <a:p>
            <a:r>
              <a:rPr lang="es-CO" sz="2000" dirty="0">
                <a:solidFill>
                  <a:srgbClr val="FFFF00"/>
                </a:solidFill>
                <a:highlight>
                  <a:srgbClr val="00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Fomentar eventos culturales en diferentes fechas: culturización del carnaval,</a:t>
            </a:r>
          </a:p>
          <a:p>
            <a:r>
              <a:rPr lang="es-CO" sz="2000" dirty="0">
                <a:solidFill>
                  <a:srgbClr val="FFFF00"/>
                </a:solidFill>
                <a:highlight>
                  <a:srgbClr val="00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aniversario de la parroquia, y más oportunas.</a:t>
            </a:r>
          </a:p>
          <a:p>
            <a:endParaRPr lang="es-ES" sz="2400" dirty="0">
              <a:highlight>
                <a:srgbClr val="00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124631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17A0342-6D8F-4C19-87DA-8F906D4FCF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7"/>
          <a:stretch/>
        </p:blipFill>
        <p:spPr>
          <a:xfrm>
            <a:off x="0" y="-29667"/>
            <a:ext cx="7673009" cy="619634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B479EA6-64E4-48D0-B5FA-5B778D4B5C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991" y="0"/>
            <a:ext cx="4625009" cy="6166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233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2BC8C51-DEEF-4650-A158-58CAE6DD6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76591" cy="613244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2C0BE25-122D-46A0-AAA2-B9BE13BD58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843" y="0"/>
            <a:ext cx="4621157" cy="614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590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20DA608-5E7C-4953-95DA-3B0E4B6637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75009" cy="613125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0B32355-EF6A-48D8-9115-4064B1CC46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557" y="0"/>
            <a:ext cx="4598443" cy="6131257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2A2A0C93-574B-4E5D-A382-4951795D7434}"/>
              </a:ext>
            </a:extLst>
          </p:cNvPr>
          <p:cNvSpPr/>
          <p:nvPr/>
        </p:nvSpPr>
        <p:spPr>
          <a:xfrm>
            <a:off x="2925170" y="114953"/>
            <a:ext cx="71195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s-CO" sz="2000" dirty="0">
                <a:solidFill>
                  <a:srgbClr val="FFFF00"/>
                </a:solidFill>
                <a:highlight>
                  <a:srgbClr val="00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2 – 06 Gestionar proyectos productivos agroecológicos con entidades del gobierno central, provincial, municipal y </a:t>
            </a:r>
            <a:r>
              <a:rPr lang="es-CO" sz="2000" dirty="0" err="1">
                <a:solidFill>
                  <a:srgbClr val="FFFF00"/>
                </a:solidFill>
                <a:highlight>
                  <a:srgbClr val="00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ONGs</a:t>
            </a:r>
            <a:r>
              <a:rPr lang="es-CO" sz="2000" dirty="0">
                <a:solidFill>
                  <a:srgbClr val="FFFF00"/>
                </a:solidFill>
                <a:highlight>
                  <a:srgbClr val="00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796043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541FDFF-EB8E-4433-A84F-7222BB4AD6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893" y="0"/>
            <a:ext cx="8184107" cy="613808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A11280C-1938-4FBB-830A-90702FB8A5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12"/>
          <a:stretch/>
        </p:blipFill>
        <p:spPr>
          <a:xfrm>
            <a:off x="0" y="0"/>
            <a:ext cx="7110484" cy="613808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5163D19-7363-4D85-A32A-B25018BD6337}"/>
              </a:ext>
            </a:extLst>
          </p:cNvPr>
          <p:cNvSpPr txBox="1"/>
          <p:nvPr/>
        </p:nvSpPr>
        <p:spPr>
          <a:xfrm>
            <a:off x="163995" y="98526"/>
            <a:ext cx="56807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rgbClr val="FFFF00"/>
                </a:solidFill>
                <a:highlight>
                  <a:srgbClr val="000000"/>
                </a:highlight>
              </a:rPr>
              <a:t>Entrega de bioinsumos a productores agroecológicos</a:t>
            </a:r>
            <a:endParaRPr lang="es-CO" sz="2000" dirty="0">
              <a:solidFill>
                <a:srgbClr val="FFFF00"/>
              </a:solidFill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7295442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4277EC07-CA9A-4B96-96F0-191E7DC15C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68"/>
            <a:ext cx="4600042" cy="613338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3DE6094-79BA-44A0-931E-397BBE6CED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6" t="27" r="9758" b="-27"/>
          <a:stretch/>
        </p:blipFill>
        <p:spPr>
          <a:xfrm>
            <a:off x="3084394" y="1668"/>
            <a:ext cx="9107605" cy="6133389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FB20717B-9FEB-4EB0-9D53-0E609A13B70A}"/>
              </a:ext>
            </a:extLst>
          </p:cNvPr>
          <p:cNvSpPr/>
          <p:nvPr/>
        </p:nvSpPr>
        <p:spPr>
          <a:xfrm>
            <a:off x="0" y="3891311"/>
            <a:ext cx="75884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FF00"/>
                </a:solidFill>
                <a:highlight>
                  <a:srgbClr val="000000"/>
                </a:highlight>
              </a:rPr>
              <a:t>02- 08</a:t>
            </a:r>
          </a:p>
          <a:p>
            <a:r>
              <a:rPr lang="es-ES" sz="2000" dirty="0">
                <a:solidFill>
                  <a:srgbClr val="FFFF00"/>
                </a:solidFill>
                <a:highlight>
                  <a:srgbClr val="000000"/>
                </a:highlight>
              </a:rPr>
              <a:t>Gestionar ante el departamento del ambiente del gobierno provincial, municipal ,  y otras dependencias para evitar la deforestación del bosque natural en las partes altas.</a:t>
            </a:r>
          </a:p>
          <a:p>
            <a:endParaRPr lang="es-ES" sz="2000" dirty="0">
              <a:solidFill>
                <a:srgbClr val="FFFF00"/>
              </a:solidFill>
              <a:highlight>
                <a:srgbClr val="000000"/>
              </a:highlight>
            </a:endParaRPr>
          </a:p>
          <a:p>
            <a:r>
              <a:rPr lang="es-ES" sz="2000" dirty="0">
                <a:solidFill>
                  <a:srgbClr val="FFFF00"/>
                </a:solidFill>
                <a:highlight>
                  <a:srgbClr val="000000"/>
                </a:highlight>
              </a:rPr>
              <a:t>Monitoreo de Cámaras trampa  </a:t>
            </a:r>
            <a:endParaRPr lang="es-CO" sz="2000" dirty="0">
              <a:solidFill>
                <a:srgbClr val="FFFF00"/>
              </a:solidFill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3508664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43B46D5-8971-4C4E-BA19-2969DFA56D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3" t="23805" r="22065" b="29503"/>
          <a:stretch/>
        </p:blipFill>
        <p:spPr>
          <a:xfrm>
            <a:off x="0" y="0"/>
            <a:ext cx="12192001" cy="61120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FB20717B-9FEB-4EB0-9D53-0E609A13B70A}"/>
              </a:ext>
            </a:extLst>
          </p:cNvPr>
          <p:cNvSpPr/>
          <p:nvPr/>
        </p:nvSpPr>
        <p:spPr>
          <a:xfrm>
            <a:off x="232012" y="370189"/>
            <a:ext cx="75884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FF00"/>
                </a:solidFill>
                <a:highlight>
                  <a:srgbClr val="000000"/>
                </a:highlight>
              </a:rPr>
              <a:t>Monitoreo de Cámaras trampa  </a:t>
            </a:r>
            <a:endParaRPr lang="es-CO" sz="2000" dirty="0">
              <a:solidFill>
                <a:srgbClr val="FFFF00"/>
              </a:solidFill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1823635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44772F5-C0B1-4139-89FD-12DE2123D5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30"/>
          <a:stretch/>
        </p:blipFill>
        <p:spPr>
          <a:xfrm>
            <a:off x="3020704" y="14100"/>
            <a:ext cx="9171296" cy="613339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0BFBA5C-330A-4923-AC8E-5A8C69E266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689"/>
          <a:stretch/>
        </p:blipFill>
        <p:spPr>
          <a:xfrm>
            <a:off x="0" y="28200"/>
            <a:ext cx="5977719" cy="611929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4B56D2F-4C74-4C03-9063-1F367F165804}"/>
              </a:ext>
            </a:extLst>
          </p:cNvPr>
          <p:cNvSpPr txBox="1"/>
          <p:nvPr/>
        </p:nvSpPr>
        <p:spPr>
          <a:xfrm>
            <a:off x="5527355" y="129991"/>
            <a:ext cx="6664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FFFF00"/>
                </a:solidFill>
                <a:highlight>
                  <a:srgbClr val="000000"/>
                </a:highlight>
              </a:rPr>
              <a:t>Medidas disuasivas para la vigilancia y control del oso andino </a:t>
            </a:r>
            <a:endParaRPr lang="es-CO" b="1" dirty="0">
              <a:solidFill>
                <a:srgbClr val="FFFF00"/>
              </a:solidFill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846042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2B08D96-1882-4233-932A-3E54F3650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61" y="0"/>
            <a:ext cx="8163339" cy="612250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314BF51-A51A-4AB7-BAF6-D490BA0796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/>
          <a:stretch/>
        </p:blipFill>
        <p:spPr>
          <a:xfrm>
            <a:off x="0" y="0"/>
            <a:ext cx="6285724" cy="614291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4B56D2F-4C74-4C03-9063-1F367F165804}"/>
              </a:ext>
            </a:extLst>
          </p:cNvPr>
          <p:cNvSpPr txBox="1"/>
          <p:nvPr/>
        </p:nvSpPr>
        <p:spPr>
          <a:xfrm>
            <a:off x="5527355" y="129991"/>
            <a:ext cx="6664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FFFF00"/>
                </a:solidFill>
                <a:highlight>
                  <a:srgbClr val="000000"/>
                </a:highlight>
              </a:rPr>
              <a:t>Medidas disuasivas para la vigilancia y control del oso andino </a:t>
            </a:r>
            <a:endParaRPr lang="es-CO" b="1" dirty="0">
              <a:solidFill>
                <a:srgbClr val="FFFF00"/>
              </a:solidFill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63184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FCB1C97-C7D1-4C40-85A2-DF9F2ECEE8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03"/>
          <a:stretch/>
        </p:blipFill>
        <p:spPr>
          <a:xfrm>
            <a:off x="0" y="0"/>
            <a:ext cx="6828503" cy="614831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D27E398-D948-44BC-85D1-E9AA8CCC94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5"/>
          <a:stretch/>
        </p:blipFill>
        <p:spPr>
          <a:xfrm>
            <a:off x="5692876" y="0"/>
            <a:ext cx="6499123" cy="6148316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958644C9-6F62-40F5-9F50-45CAA6D99297}"/>
              </a:ext>
            </a:extLst>
          </p:cNvPr>
          <p:cNvSpPr/>
          <p:nvPr/>
        </p:nvSpPr>
        <p:spPr>
          <a:xfrm>
            <a:off x="-104634" y="13648"/>
            <a:ext cx="81977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FF00"/>
                </a:solidFill>
                <a:highlight>
                  <a:srgbClr val="000000"/>
                </a:highlight>
              </a:rPr>
              <a:t>02- 09</a:t>
            </a:r>
          </a:p>
          <a:p>
            <a:r>
              <a:rPr lang="es-ES" sz="2000" dirty="0">
                <a:solidFill>
                  <a:srgbClr val="FFFF00"/>
                </a:solidFill>
                <a:highlight>
                  <a:srgbClr val="000000"/>
                </a:highlight>
              </a:rPr>
              <a:t>Implementar proyectos de reforestación, cercas vivas, sistemas silvopastoriles</a:t>
            </a:r>
          </a:p>
          <a:p>
            <a:r>
              <a:rPr lang="es-ES" sz="2000" dirty="0">
                <a:solidFill>
                  <a:srgbClr val="FFFF00"/>
                </a:solidFill>
                <a:highlight>
                  <a:srgbClr val="000000"/>
                </a:highlight>
              </a:rPr>
              <a:t>Para mejoramiento de pastos y la protección de cuencas hidrográficas y ríos. </a:t>
            </a:r>
            <a:endParaRPr lang="es-CO" sz="2000" dirty="0">
              <a:solidFill>
                <a:srgbClr val="FFFF00"/>
              </a:solidFill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452284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F49E6B19-38CF-46A6-A923-ED3D052579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0" y="0"/>
            <a:ext cx="12191999" cy="620201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34E73E8-E2FE-4A26-99FF-AE3D2450F8EA}"/>
              </a:ext>
            </a:extLst>
          </p:cNvPr>
          <p:cNvSpPr txBox="1"/>
          <p:nvPr/>
        </p:nvSpPr>
        <p:spPr>
          <a:xfrm>
            <a:off x="6626087" y="383333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>
              <a:highlight>
                <a:srgbClr val="00FFFF"/>
              </a:highlight>
            </a:endParaRPr>
          </a:p>
          <a:p>
            <a:endParaRPr lang="es-CO" dirty="0">
              <a:highlight>
                <a:srgbClr val="00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848487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D1D32B1-E5D9-49A2-B50C-115EB2868A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612585" cy="615011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0A8B0C9-B60E-4DCC-BB07-AC0A17EE08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06"/>
          <a:stretch/>
        </p:blipFill>
        <p:spPr>
          <a:xfrm>
            <a:off x="4612585" y="0"/>
            <a:ext cx="3366880" cy="615011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C5D3BF8-2EFD-4C41-8439-7AD1F6AB5F1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3"/>
          <a:stretch/>
        </p:blipFill>
        <p:spPr>
          <a:xfrm>
            <a:off x="7979465" y="-2"/>
            <a:ext cx="4212535" cy="615011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C8B52DB-D8E4-4A86-85E0-C4F03EEF72E8}"/>
              </a:ext>
            </a:extLst>
          </p:cNvPr>
          <p:cNvSpPr txBox="1"/>
          <p:nvPr/>
        </p:nvSpPr>
        <p:spPr>
          <a:xfrm flipH="1">
            <a:off x="0" y="4613365"/>
            <a:ext cx="89395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FFFF00"/>
                </a:solidFill>
                <a:highlight>
                  <a:srgbClr val="000000"/>
                </a:highlight>
              </a:rPr>
              <a:t>02 – 11</a:t>
            </a:r>
          </a:p>
          <a:p>
            <a:r>
              <a:rPr lang="es-ES" sz="2000" dirty="0">
                <a:solidFill>
                  <a:srgbClr val="FFFF00"/>
                </a:solidFill>
                <a:highlight>
                  <a:srgbClr val="000000"/>
                </a:highlight>
              </a:rPr>
              <a:t>Establecer con el Gad Municipal de Tulcán y Gad Parroquial El Carmelo </a:t>
            </a:r>
            <a:r>
              <a:rPr lang="es-ES" sz="2000" dirty="0">
                <a:solidFill>
                  <a:srgbClr val="FFFF00"/>
                </a:solidFill>
                <a:highlight>
                  <a:srgbClr val="00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para la dotación de espacios recreativos.</a:t>
            </a:r>
            <a:endParaRPr lang="es-ES" sz="2000" dirty="0">
              <a:solidFill>
                <a:srgbClr val="FFFF00"/>
              </a:solidFill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392334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333CBDC3-113C-4E34-A0E2-52FD09D3EA1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7902054" cy="6127844"/>
          </a:xfrm>
          <a:prstGeom prst="rect">
            <a:avLst/>
          </a:prstGeom>
          <a:noFill/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7AD3BDA-F1E3-4758-A800-D5F41A08AD8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818" y="0"/>
            <a:ext cx="4681182" cy="6127845"/>
          </a:xfrm>
          <a:prstGeom prst="rect">
            <a:avLst/>
          </a:prstGeom>
          <a:noFill/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C8B52DB-D8E4-4A86-85E0-C4F03EEF72E8}"/>
              </a:ext>
            </a:extLst>
          </p:cNvPr>
          <p:cNvSpPr txBox="1"/>
          <p:nvPr/>
        </p:nvSpPr>
        <p:spPr>
          <a:xfrm flipH="1">
            <a:off x="0" y="-1"/>
            <a:ext cx="8939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FFFF00"/>
                </a:solidFill>
                <a:highlight>
                  <a:srgbClr val="000000"/>
                </a:highlight>
              </a:rPr>
              <a:t>Dotación de herramientas a trabajadores municipales</a:t>
            </a:r>
            <a:endParaRPr lang="es-CO" sz="2000" dirty="0">
              <a:solidFill>
                <a:srgbClr val="FFFF00"/>
              </a:solidFill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9708427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2588153B-FF03-4D93-8EEB-AC15AD829FA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11"/>
            <a:ext cx="3762816" cy="3315934"/>
          </a:xfrm>
          <a:prstGeom prst="rect">
            <a:avLst/>
          </a:prstGeom>
          <a:noFill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D2B2E2F-3453-4349-B899-D75FB3BFDD6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289" y="14111"/>
            <a:ext cx="4388592" cy="3315935"/>
          </a:xfrm>
          <a:prstGeom prst="rect">
            <a:avLst/>
          </a:prstGeom>
          <a:noFill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36CC5A4-BE26-4DD5-8AF2-452EAF15977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6928" y="14113"/>
            <a:ext cx="4115072" cy="3315932"/>
          </a:xfrm>
          <a:prstGeom prst="rect">
            <a:avLst/>
          </a:prstGeom>
          <a:noFill/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FC9A820-43C9-49B0-BAD7-719EBC62318C}"/>
              </a:ext>
            </a:extLst>
          </p:cNvPr>
          <p:cNvSpPr txBox="1"/>
          <p:nvPr/>
        </p:nvSpPr>
        <p:spPr>
          <a:xfrm>
            <a:off x="-120999" y="110111"/>
            <a:ext cx="40048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rgbClr val="FFFF00"/>
                </a:solidFill>
                <a:highlight>
                  <a:srgbClr val="000000"/>
                </a:highlight>
              </a:rPr>
              <a:t>Sesiones ordinarias y Extraordinarias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61AD26CC-E196-4807-86B2-E13D896DB0F9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0043"/>
            <a:ext cx="4405640" cy="2820286"/>
          </a:xfrm>
          <a:prstGeom prst="rect">
            <a:avLst/>
          </a:prstGeom>
          <a:noFill/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E1FDC1E0-E766-4985-A68D-F9B77FE5C298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640" y="3330043"/>
            <a:ext cx="4127340" cy="2820285"/>
          </a:xfrm>
          <a:prstGeom prst="rect">
            <a:avLst/>
          </a:prstGeom>
          <a:noFill/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B5104F5-F67D-432C-A19A-EF966ED67703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712" y="3330045"/>
            <a:ext cx="3627175" cy="28202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595257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0674F57E-F91B-44BD-A74E-41809EDEA79D}"/>
              </a:ext>
            </a:extLst>
          </p:cNvPr>
          <p:cNvSpPr/>
          <p:nvPr/>
        </p:nvSpPr>
        <p:spPr>
          <a:xfrm>
            <a:off x="5239660" y="172277"/>
            <a:ext cx="36209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highlight>
                  <a:srgbClr val="00FF00"/>
                </a:highlight>
              </a:rPr>
              <a:t>Sesiones ordinarias y Extraordinarias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8D5AB26-F1A8-4A32-8CF7-2DBBCD82D19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776" y="1"/>
            <a:ext cx="9225887" cy="61551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034118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D4E94E0-7DB8-4FF7-A42C-09E2B9D617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5" t="40876" r="18533" b="29385"/>
          <a:stretch/>
        </p:blipFill>
        <p:spPr>
          <a:xfrm>
            <a:off x="0" y="-1"/>
            <a:ext cx="12192000" cy="6191251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53D2B853-D830-4D3F-9554-2DE30B74B5A2}"/>
              </a:ext>
            </a:extLst>
          </p:cNvPr>
          <p:cNvSpPr txBox="1"/>
          <p:nvPr/>
        </p:nvSpPr>
        <p:spPr>
          <a:xfrm>
            <a:off x="8523081" y="3095624"/>
            <a:ext cx="329288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>
                <a:solidFill>
                  <a:srgbClr val="00B050"/>
                </a:solidFill>
              </a:rPr>
              <a:t>Gracias</a:t>
            </a:r>
            <a:endParaRPr lang="es-CO" sz="8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218979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Azul cáli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Galerí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2826</TotalTime>
  <Words>1460</Words>
  <Application>Microsoft Office PowerPoint</Application>
  <PresentationFormat>Panorámica</PresentationFormat>
  <Paragraphs>381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9" baseType="lpstr">
      <vt:lpstr>Arial</vt:lpstr>
      <vt:lpstr>Calibri</vt:lpstr>
      <vt:lpstr>Gill Sans MT</vt:lpstr>
      <vt:lpstr>Galería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</dc:creator>
  <cp:lastModifiedBy>EQUIPO</cp:lastModifiedBy>
  <cp:revision>94</cp:revision>
  <dcterms:created xsi:type="dcterms:W3CDTF">2024-05-23T01:22:32Z</dcterms:created>
  <dcterms:modified xsi:type="dcterms:W3CDTF">2026-05-22T15:31:03Z</dcterms:modified>
</cp:coreProperties>
</file>