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83" r:id="rId3"/>
    <p:sldId id="304" r:id="rId4"/>
    <p:sldId id="285" r:id="rId5"/>
    <p:sldId id="287" r:id="rId6"/>
    <p:sldId id="294" r:id="rId7"/>
    <p:sldId id="260" r:id="rId8"/>
    <p:sldId id="290" r:id="rId9"/>
    <p:sldId id="258" r:id="rId10"/>
    <p:sldId id="324" r:id="rId11"/>
    <p:sldId id="259" r:id="rId12"/>
    <p:sldId id="330" r:id="rId13"/>
    <p:sldId id="331" r:id="rId14"/>
    <p:sldId id="332" r:id="rId15"/>
    <p:sldId id="333" r:id="rId16"/>
    <p:sldId id="334" r:id="rId17"/>
    <p:sldId id="335" r:id="rId18"/>
    <p:sldId id="298" r:id="rId19"/>
    <p:sldId id="323" r:id="rId20"/>
  </p:sldIdLst>
  <p:sldSz cx="9144000" cy="6858000" type="screen4x3"/>
  <p:notesSz cx="6881813" cy="97107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4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92197" cy="5173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11275" y="0"/>
            <a:ext cx="2992197" cy="5173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A08A3-3CCC-49E6-964C-E1738A6D992D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58957" y="1288991"/>
            <a:ext cx="6187156" cy="3480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90507" y="4962615"/>
            <a:ext cx="5524056" cy="406032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794541"/>
            <a:ext cx="2992197" cy="5173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11275" y="9794541"/>
            <a:ext cx="2992197" cy="5173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2CB49-322C-48BB-A333-B208C96D6BAF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1289050"/>
            <a:ext cx="4638675" cy="3479800"/>
          </a:xfrm>
        </p:spPr>
      </p:sp>
      <p:sp>
        <p:nvSpPr>
          <p:cNvPr id="3" name="Marcador de posición de texto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s-E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1289050"/>
            <a:ext cx="4638675" cy="3479800"/>
          </a:xfrm>
        </p:spPr>
      </p:sp>
      <p:sp>
        <p:nvSpPr>
          <p:cNvPr id="3" name="Marcador de posición de texto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s-E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 redondeado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20" name="19 Subtítulo"/>
          <p:cNvSpPr>
            <a:spLocks noGrp="1"/>
          </p:cNvSpPr>
          <p:nvPr>
            <p:ph type="subTitle" idx="1" hasCustomPrompt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830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253A-2A8B-4503-AA3B-0F91E0AC9C2B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AA71-EE06-4C9D-ACB4-276482BE95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los estilos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253A-2A8B-4503-AA3B-0F91E0AC9C2B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AA71-EE06-4C9D-ACB4-276482BE95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 redondeado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830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los estilos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253A-2A8B-4503-AA3B-0F91E0AC9C2B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AA71-EE06-4C9D-ACB4-276482BE95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 hasCustomPrompt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los estilos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los estilos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253A-2A8B-4503-AA3B-0F91E0AC9C2B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AA71-EE06-4C9D-ACB4-276482BE95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los estilos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 hasCustomPrompt="1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los estilos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 hasCustomPrompt="1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/>
              <a:t>Haga clic para modificar los estilos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 hasCustomPrompt="1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/>
              <a:t>Haga clic para modificar los estilos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253A-2A8B-4503-AA3B-0F91E0AC9C2B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AA71-EE06-4C9D-ACB4-276482BE95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253A-2A8B-4503-AA3B-0F91E0AC9C2B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AA71-EE06-4C9D-ACB4-276482BE95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253A-2A8B-4503-AA3B-0F91E0AC9C2B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AA71-EE06-4C9D-ACB4-276482BE95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 hasCustomPrompt="1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415" marR="18415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s-ES"/>
              <a:t>Haga clic para modificar los estilos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 hasCustomPrompt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 eaLnBrk="1" latinLnBrk="0" hangingPunct="1"/>
            <a:r>
              <a:rPr lang="es-ES"/>
              <a:t>Haga clic para modificar los estilos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253A-2A8B-4503-AA3B-0F91E0AC9C2B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AA71-EE06-4C9D-ACB4-276482BE95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dondear rectángulo de esquina sencilla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 eaLnBrk="1" latinLnBrk="0" hangingPunct="1"/>
            <a:r>
              <a:rPr lang="es-ES"/>
              <a:t>Haga clic para modificar los estilos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253A-2A8B-4503-AA3B-0F91E0AC9C2B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AA71-EE06-4C9D-ACB4-276482BE95E8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los estilos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253A-2A8B-4503-AA3B-0F91E0AC9C2B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AA71-EE06-4C9D-ACB4-276482BE95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los estilos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253A-2A8B-4503-AA3B-0F91E0AC9C2B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AA71-EE06-4C9D-ACB4-276482BE95E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 redondeado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Marcador de título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fld id="{0019253A-2A8B-4503-AA3B-0F91E0AC9C2B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fld id="{1C61AA71-EE06-4C9D-ACB4-276482BE95E8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65430" indent="-265430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 panose="05020102010507070707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295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 panose="020B0604030504040204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130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 panose="05020102010507070707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255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 panose="020B0604030504040204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345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 panose="020B0604030504040204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53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 panose="05020102010507070707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Verdana" panose="020B0604030504040204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 panose="05020102010507070707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57158" y="428605"/>
            <a:ext cx="8358246" cy="1857388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100" dirty="0"/>
              <a:t>GOBIERNO AUTÓNOMO DESCENTRALIZADO PARROQUIAL RURAL DE EL CARMELO</a:t>
            </a:r>
            <a:br>
              <a:rPr lang="es-EC" sz="4000" dirty="0"/>
            </a:br>
            <a:endParaRPr lang="es-ES" sz="4000" dirty="0">
              <a:solidFill>
                <a:srgbClr val="FF00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57488" y="4448718"/>
            <a:ext cx="3714776" cy="714380"/>
          </a:xfrm>
        </p:spPr>
        <p:txBody>
          <a:bodyPr>
            <a:noAutofit/>
          </a:bodyPr>
          <a:lstStyle/>
          <a:p>
            <a:pPr algn="l"/>
            <a:r>
              <a:rPr lang="es-E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Edwardian Script ITC" panose="030303020407070D0804" pitchFamily="66" charset="0"/>
                <a:cs typeface="Aharoni" pitchFamily="2" charset="-79"/>
              </a:rPr>
              <a:t>Yesenia Ponce</a:t>
            </a:r>
          </a:p>
        </p:txBody>
      </p:sp>
      <p:sp>
        <p:nvSpPr>
          <p:cNvPr id="4" name="2 Subtítulo"/>
          <p:cNvSpPr txBox="1"/>
          <p:nvPr/>
        </p:nvSpPr>
        <p:spPr>
          <a:xfrm>
            <a:off x="2286000" y="5260975"/>
            <a:ext cx="4944745" cy="965835"/>
          </a:xfrm>
          <a:prstGeom prst="rect">
            <a:avLst/>
          </a:prstGeom>
        </p:spPr>
        <p:txBody>
          <a:bodyPr vert="horz" lIns="182880" tIns="0">
            <a:noAutofit/>
          </a:bodyPr>
          <a:lstStyle/>
          <a:p>
            <a:pPr marL="3683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 panose="05020102010507070707"/>
              <a:buNone/>
              <a:defRPr/>
            </a:pPr>
            <a:r>
              <a:rPr lang="es-ES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SECRETARIA TESORERA DEL   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GOBIERNO</a:t>
            </a:r>
            <a:r>
              <a:rPr kumimoji="0" lang="es-ES" b="1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PARROQUIAL EL CARMELO</a:t>
            </a:r>
            <a:r>
              <a:rPr kumimoji="0" lang="es-EC" altLang="es-ES" b="1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AÑO 2025</a:t>
            </a:r>
            <a:endParaRPr kumimoji="0" lang="es-EC" altLang="es-ES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2 Subtítulo"/>
          <p:cNvSpPr txBox="1"/>
          <p:nvPr/>
        </p:nvSpPr>
        <p:spPr>
          <a:xfrm>
            <a:off x="500034" y="3520024"/>
            <a:ext cx="8215370" cy="928694"/>
          </a:xfrm>
          <a:prstGeom prst="rect">
            <a:avLst/>
          </a:prstGeom>
        </p:spPr>
        <p:txBody>
          <a:bodyPr vert="horz" lIns="182880" tIns="0">
            <a:noAutofit/>
          </a:bodyPr>
          <a:lstStyle/>
          <a:p>
            <a:pPr marL="3683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 panose="05020102010507070707"/>
              <a:buNone/>
              <a:defRPr/>
            </a:pP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Franklin Gothic Heavy" panose="020B0903020102020204" pitchFamily="34" charset="0"/>
              <a:cs typeface="Aharoni" pitchFamily="2" charset="-79"/>
            </a:endParaRPr>
          </a:p>
          <a:p>
            <a:pPr marL="3683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 panose="05020102010507070707"/>
              <a:buNone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Franklin Gothic Heavy" panose="020B0903020102020204" pitchFamily="34" charset="0"/>
                <a:cs typeface="Aharoni" pitchFamily="2" charset="-79"/>
              </a:rPr>
              <a:t>INFORME  DE  RENDICIÓN DE CUENTAS</a:t>
            </a:r>
          </a:p>
        </p:txBody>
      </p:sp>
      <p:pic>
        <p:nvPicPr>
          <p:cNvPr id="9" name="8 Imagen" descr="C:\Documents and Settings\USER\Mis documentos\escudo y bandera\DSC0134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37221" y="1415372"/>
            <a:ext cx="164307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80" y="1694901"/>
            <a:ext cx="3023407" cy="17882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4070" y="622852"/>
            <a:ext cx="8362772" cy="566366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s-ES" b="1" dirty="0">
                <a:solidFill>
                  <a:srgbClr val="FF0000"/>
                </a:solidFill>
              </a:rPr>
              <a:t>MISIÓN</a:t>
            </a:r>
            <a:endParaRPr lang="es-EC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s-ES" b="1" dirty="0"/>
              <a:t> </a:t>
            </a:r>
            <a:endParaRPr lang="es-EC" dirty="0"/>
          </a:p>
          <a:p>
            <a:r>
              <a:rPr lang="es-ES" dirty="0">
                <a:latin typeface="Baskerville Old Face" panose="02020602080505020303" pitchFamily="18" charset="0"/>
              </a:rPr>
              <a:t>EL GADPR-EL CARMELO ESTABLECIDO COMO GOBIERNO LOCAL AUTÓNOMO DESENTRALIZADO Y ALTERNATIVO PROMUEVE EL DESARROLLO HUMANO Y GARANTIZA EL USO SUSTENTABLE DE SUS RECURSOS NATURALES; FORTALECIENDO LA IDENTIDAD, LA ORGANIZACIÓN Y LA PARTICIPACIÓN COMUNITARIA, MEDIANTE LA COORDINACIÓN, GESTIÓN Y NEGOCIACIÓN CON INSTITUCIONES PÚBLICAS Y PRIVADAS NACIONALES E INTERNACIONALES PARA LA EJECUCIÓN DE LOS DIFERENTES PROGRAMAS Y PROYECTOS.</a:t>
            </a:r>
            <a:endParaRPr lang="es-EC" dirty="0">
              <a:latin typeface="Baskerville Old Face" panose="02020602080505020303" pitchFamily="18" charset="0"/>
            </a:endParaRPr>
          </a:p>
          <a:p>
            <a:pPr algn="just">
              <a:buNone/>
            </a:pPr>
            <a:endParaRPr lang="es-AR" b="1" dirty="0"/>
          </a:p>
          <a:p>
            <a:pPr algn="just">
              <a:buNone/>
            </a:pPr>
            <a:endParaRPr lang="es-AR" b="1" dirty="0"/>
          </a:p>
          <a:p>
            <a:pPr algn="just">
              <a:buNone/>
            </a:pPr>
            <a:endParaRPr lang="es-ES" b="1" dirty="0"/>
          </a:p>
          <a:p>
            <a:pPr algn="just">
              <a:buNone/>
            </a:pPr>
            <a:endParaRPr lang="es-ES" dirty="0"/>
          </a:p>
          <a:p>
            <a:pPr algn="just">
              <a:buNone/>
            </a:pPr>
            <a:endParaRPr lang="es-ES" dirty="0"/>
          </a:p>
          <a:p>
            <a:pPr algn="just"/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27540"/>
          </a:xfrm>
        </p:spPr>
        <p:txBody>
          <a:bodyPr>
            <a:normAutofit fontScale="92500" lnSpcReduction="20000"/>
          </a:bodyPr>
          <a:lstStyle/>
          <a:p>
            <a:r>
              <a:rPr lang="es-EC" dirty="0"/>
              <a:t>Según la Constitución de la República del Ecuador en el Art. 297. Las instituciones y entidades que reciban o transfieran bienes o recursos públicos se someterán a las normas que las regulan y a los principios y procedimientos de transparencia, rendición de cuentas y control publico. </a:t>
            </a:r>
          </a:p>
          <a:p>
            <a:endParaRPr lang="es-EC" dirty="0"/>
          </a:p>
          <a:p>
            <a:r>
              <a:rPr lang="es-EC" dirty="0"/>
              <a:t>Dentro del Art. 70 del Código Orgánico de Organización Territorial, Autonomía y Descentralización. En lo que corresponde a las atribuciones del presidente o presidenta de la Junta Parroquial Rural en el literal(v). Indica  dar un informe de rendición de cuentas y control social, acerca de la gestión administrativa.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91548" y="500042"/>
            <a:ext cx="8568193" cy="1214446"/>
          </a:xfrm>
        </p:spPr>
        <p:txBody>
          <a:bodyPr>
            <a:normAutofit fontScale="90000"/>
          </a:bodyPr>
          <a:lstStyle/>
          <a:p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br>
              <a:rPr lang="es-ES" sz="3200" dirty="0">
                <a:solidFill>
                  <a:srgbClr val="FFFF00"/>
                </a:solidFill>
              </a:rPr>
            </a:br>
            <a:r>
              <a:rPr lang="es-ES" sz="3200" dirty="0">
                <a:solidFill>
                  <a:srgbClr val="FFFF00"/>
                </a:solidFill>
              </a:rPr>
              <a:t>    COMISIONES DEL GAD EL CARMELO</a:t>
            </a:r>
            <a:br>
              <a:rPr lang="es-ES" sz="3200" dirty="0">
                <a:solidFill>
                  <a:srgbClr val="FFFF00"/>
                </a:solidFill>
              </a:rPr>
            </a:br>
            <a:endParaRPr lang="es-ES" sz="3200" dirty="0">
              <a:solidFill>
                <a:srgbClr val="FFFF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857364"/>
            <a:ext cx="8183880" cy="4500594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es-AR" b="1" dirty="0">
                <a:solidFill>
                  <a:schemeClr val="accent1"/>
                </a:solidFill>
              </a:rPr>
              <a:t>.</a:t>
            </a:r>
            <a:r>
              <a:rPr lang="es-AR" b="1" dirty="0"/>
              <a:t> Ing. Andrea Ortega Presidenta Del GAD EL CARMELO</a:t>
            </a:r>
          </a:p>
          <a:p>
            <a:pPr algn="just">
              <a:buNone/>
            </a:pPr>
            <a:endParaRPr lang="es-AR" b="1" dirty="0"/>
          </a:p>
          <a:p>
            <a:pPr lvl="0"/>
            <a:r>
              <a:rPr lang="es-ES" b="1" dirty="0"/>
              <a:t>COMISION OBRAS PÚBLICAS Y VIALIDAD CORRESPONDE AL LA ING.  MERCY ROSERO</a:t>
            </a:r>
            <a:endParaRPr lang="es-EC" dirty="0"/>
          </a:p>
          <a:p>
            <a:pPr>
              <a:buNone/>
            </a:pPr>
            <a:r>
              <a:rPr lang="es-ES" b="1" dirty="0"/>
              <a:t> </a:t>
            </a:r>
            <a:endParaRPr lang="es-EC" dirty="0"/>
          </a:p>
          <a:p>
            <a:pPr lvl="0"/>
            <a:r>
              <a:rPr lang="es-ES" b="1" dirty="0"/>
              <a:t>COMISION , DE DEPORTE E INCLUSION SOCIAL EDUCACION CULTURA Y TURISMO SRA. ROSA QUIROZ</a:t>
            </a:r>
          </a:p>
          <a:p>
            <a:pPr lvl="0">
              <a:buNone/>
            </a:pPr>
            <a:endParaRPr lang="es-EC" dirty="0"/>
          </a:p>
          <a:p>
            <a:pPr lvl="0"/>
            <a:r>
              <a:rPr lang="es-ES" b="1" dirty="0"/>
              <a:t>COMISION DE ,SEGURIDAD Y MEDIO AMBIENTE    CORRESPONDE AL  VOCAL Sr. NELSON TACAN</a:t>
            </a:r>
            <a:endParaRPr lang="es-EC" dirty="0"/>
          </a:p>
          <a:p>
            <a:pPr>
              <a:buNone/>
            </a:pPr>
            <a:r>
              <a:rPr lang="es-ES" b="1" dirty="0"/>
              <a:t> </a:t>
            </a:r>
            <a:endParaRPr lang="es-EC" dirty="0"/>
          </a:p>
          <a:p>
            <a:pPr lvl="0"/>
            <a:r>
              <a:rPr lang="es-ES" b="1" dirty="0"/>
              <a:t>COMISION SALUD, PRODUCCION Y DESARROLLO MICROEMPRESARIAL  SR. DAVID CUARAN </a:t>
            </a:r>
          </a:p>
          <a:p>
            <a:pPr algn="just">
              <a:buNone/>
            </a:pPr>
            <a:endParaRPr lang="es-ES" dirty="0"/>
          </a:p>
          <a:p>
            <a:pPr algn="just">
              <a:buNone/>
            </a:pPr>
            <a:endParaRPr lang="es-ES" dirty="0"/>
          </a:p>
          <a:p>
            <a:pPr algn="just"/>
            <a:endParaRPr lang="es-E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71472" y="428604"/>
            <a:ext cx="8255318" cy="4857784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r>
              <a:rPr lang="es-AR" sz="5500" b="1" dirty="0"/>
              <a:t>La conformación de los Concejos de Planificación de los GAD está basado en el Art. 28 del Código Orgánico de Planificación y Finanzas Públicas. </a:t>
            </a:r>
          </a:p>
          <a:p>
            <a:pPr algn="just">
              <a:buNone/>
            </a:pPr>
            <a:endParaRPr lang="es-AR" b="1" dirty="0"/>
          </a:p>
          <a:p>
            <a:pPr algn="just">
              <a:buNone/>
            </a:pPr>
            <a:endParaRPr lang="es-ES" b="1" dirty="0"/>
          </a:p>
          <a:p>
            <a:pPr algn="ctr">
              <a:buNone/>
            </a:pPr>
            <a:r>
              <a:rPr lang="es-ES" sz="4900" b="1" dirty="0"/>
              <a:t>MIEMBROS DEL CONSEJO DE PLANIFICACIÓN </a:t>
            </a:r>
            <a:r>
              <a:rPr lang="es-EC" altLang="es-ES" sz="4900" b="1" dirty="0"/>
              <a:t>Y PARTICIPACION CIUDADANA</a:t>
            </a:r>
            <a:r>
              <a:rPr lang="es-ES" sz="4900" b="1" dirty="0"/>
              <a:t>  </a:t>
            </a:r>
            <a:endParaRPr lang="es-EC" sz="4900" dirty="0"/>
          </a:p>
          <a:p>
            <a:r>
              <a:rPr lang="es-ES" sz="4900" dirty="0"/>
              <a:t>Ing. Andrea Ortega       Presidenta del  GADRP de El Carmelo</a:t>
            </a:r>
            <a:endParaRPr lang="es-EC" sz="4900" dirty="0"/>
          </a:p>
          <a:p>
            <a:r>
              <a:rPr lang="es-ES" sz="4900" dirty="0"/>
              <a:t>Sr. David Cuarán   Vocal Representante de los Vocales del GADRP de El Carmelo</a:t>
            </a:r>
          </a:p>
          <a:p>
            <a:pPr>
              <a:buNone/>
            </a:pPr>
            <a:r>
              <a:rPr lang="es-ES" sz="4900" dirty="0"/>
              <a:t> </a:t>
            </a:r>
          </a:p>
          <a:p>
            <a:pPr>
              <a:buNone/>
            </a:pPr>
            <a:endParaRPr lang="es-EC" sz="4900" dirty="0"/>
          </a:p>
          <a:p>
            <a:pPr>
              <a:buNone/>
            </a:pPr>
            <a:r>
              <a:rPr lang="es-ES" sz="4900" dirty="0"/>
              <a:t>                                             </a:t>
            </a:r>
            <a:r>
              <a:rPr lang="es-ES" sz="4900" b="1" dirty="0"/>
              <a:t>PRINCIPALES                  </a:t>
            </a:r>
            <a:endParaRPr lang="es-EC" sz="4900" dirty="0"/>
          </a:p>
          <a:p>
            <a:r>
              <a:rPr lang="es-ES" sz="4900" dirty="0"/>
              <a:t>PRESIDENTE           	Sr. Marcelo Cuadros          </a:t>
            </a:r>
            <a:endParaRPr lang="es-EC" sz="4900" dirty="0"/>
          </a:p>
          <a:p>
            <a:r>
              <a:rPr lang="es-ES" sz="4900" dirty="0"/>
              <a:t>Vicepresidenta         	Sra. Eugenia Córdova</a:t>
            </a:r>
          </a:p>
          <a:p>
            <a:r>
              <a:rPr lang="es-ES" sz="4900" dirty="0"/>
              <a:t>Secretaria                 	Sra. Mónica Casanova</a:t>
            </a:r>
          </a:p>
          <a:p>
            <a:r>
              <a:rPr lang="es-ES" sz="4900" dirty="0"/>
              <a:t> Primer vocal		Geovana </a:t>
            </a:r>
            <a:r>
              <a:rPr lang="es-ES" sz="4900" dirty="0" err="1"/>
              <a:t>Irua</a:t>
            </a:r>
            <a:r>
              <a:rPr lang="es-ES" sz="4900" dirty="0"/>
              <a:t> </a:t>
            </a:r>
          </a:p>
          <a:p>
            <a:pPr>
              <a:buNone/>
            </a:pPr>
            <a:r>
              <a:rPr lang="es-ES" sz="4900" dirty="0"/>
              <a:t>		</a:t>
            </a:r>
            <a:endParaRPr lang="es-EC" sz="4900" dirty="0"/>
          </a:p>
          <a:p>
            <a:pPr algn="just">
              <a:buNone/>
            </a:pPr>
            <a:endParaRPr lang="es-ES" dirty="0"/>
          </a:p>
          <a:p>
            <a:pPr algn="just"/>
            <a:endParaRPr lang="es-E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2143116"/>
            <a:ext cx="8183880" cy="235745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>
                <a:solidFill>
                  <a:srgbClr val="C00000"/>
                </a:solidFill>
              </a:rPr>
              <a:t>Informe de Rendición de Cuentas financiero administrativo Gasto corriente</a:t>
            </a:r>
            <a:r>
              <a:rPr lang="es-EC" altLang="es-ES" dirty="0">
                <a:solidFill>
                  <a:srgbClr val="C00000"/>
                </a:solidFill>
              </a:rPr>
              <a:t> y de inversión</a:t>
            </a:r>
            <a:br>
              <a:rPr lang="es-ES" dirty="0">
                <a:solidFill>
                  <a:srgbClr val="C00000"/>
                </a:solidFill>
              </a:rPr>
            </a:br>
            <a:br>
              <a:rPr lang="es-ES" dirty="0">
                <a:solidFill>
                  <a:srgbClr val="C00000"/>
                </a:solidFill>
              </a:rPr>
            </a:br>
            <a:r>
              <a:rPr lang="es-ES" sz="2400" dirty="0">
                <a:solidFill>
                  <a:schemeClr val="tx1"/>
                </a:solidFill>
              </a:rPr>
              <a:t> Año 20</a:t>
            </a:r>
            <a:r>
              <a:rPr lang="es-EC" altLang="es-ES" sz="2400" dirty="0">
                <a:solidFill>
                  <a:schemeClr val="tx1"/>
                </a:solidFill>
              </a:rPr>
              <a:t>25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500042"/>
            <a:ext cx="8183880" cy="785818"/>
          </a:xfrm>
        </p:spPr>
        <p:txBody>
          <a:bodyPr/>
          <a:lstStyle/>
          <a:p>
            <a:r>
              <a:rPr lang="es-ES" dirty="0">
                <a:solidFill>
                  <a:srgbClr val="C00000"/>
                </a:solidFill>
              </a:rPr>
              <a:t>INGRESOS ANUAL: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4178154"/>
              </p:ext>
            </p:extLst>
          </p:nvPr>
        </p:nvGraphicFramePr>
        <p:xfrm>
          <a:off x="928663" y="1500173"/>
          <a:ext cx="7572428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0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2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94642">
                <a:tc>
                  <a:txBody>
                    <a:bodyPr/>
                    <a:lstStyle/>
                    <a:p>
                      <a:r>
                        <a:rPr lang="es-ES" sz="2800" dirty="0">
                          <a:solidFill>
                            <a:schemeClr val="tx1"/>
                          </a:solidFill>
                        </a:rPr>
                        <a:t>Gobierno Central</a:t>
                      </a:r>
                    </a:p>
                    <a:p>
                      <a:r>
                        <a:rPr lang="es-EC" altLang="es-ES" sz="2800" dirty="0">
                          <a:solidFill>
                            <a:schemeClr val="tx1"/>
                          </a:solidFill>
                        </a:rPr>
                        <a:t>186,025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A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30% corriente</a:t>
                      </a:r>
                    </a:p>
                    <a:p>
                      <a:endParaRPr kumimoji="0" lang="es-AR" sz="2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s-A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kumimoji="0" lang="es-EC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es-A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es-EC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es-A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</a:p>
                    <a:p>
                      <a:endParaRPr lang="es-E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473"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1 Título"/>
          <p:cNvSpPr txBox="1"/>
          <p:nvPr/>
        </p:nvSpPr>
        <p:spPr>
          <a:xfrm>
            <a:off x="571472" y="3357562"/>
            <a:ext cx="8001056" cy="785818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EGRESOS: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421986"/>
              </p:ext>
            </p:extLst>
          </p:nvPr>
        </p:nvGraphicFramePr>
        <p:xfrm>
          <a:off x="928662" y="4160536"/>
          <a:ext cx="7643866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3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2800" dirty="0">
                          <a:solidFill>
                            <a:schemeClr val="tx1"/>
                          </a:solidFill>
                        </a:rPr>
                        <a:t>Inversión Obras, Convenios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A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70% de inversión </a:t>
                      </a:r>
                    </a:p>
                    <a:p>
                      <a:r>
                        <a:rPr lang="es-EC" altLang="es-ES" sz="4000" dirty="0">
                          <a:solidFill>
                            <a:schemeClr val="tx1"/>
                          </a:solidFill>
                        </a:rPr>
                        <a:t>106,125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1131095"/>
            <a:ext cx="7886700" cy="908913"/>
          </a:xfrm>
        </p:spPr>
        <p:txBody>
          <a:bodyPr/>
          <a:lstStyle/>
          <a:p>
            <a:endParaRPr lang="es-EC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123561"/>
              </p:ext>
            </p:extLst>
          </p:nvPr>
        </p:nvGraphicFramePr>
        <p:xfrm>
          <a:off x="477078" y="901148"/>
          <a:ext cx="8314308" cy="63374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7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6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97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7078"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 dirty="0">
                          <a:effectLst/>
                        </a:rPr>
                        <a:t> </a:t>
                      </a:r>
                      <a:endParaRPr lang="es-EC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b="1" u="none" strike="noStrike" dirty="0">
                          <a:effectLst/>
                        </a:rPr>
                        <a:t>INGRESOS AÑO 2025</a:t>
                      </a:r>
                      <a:endParaRPr lang="es-EC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>
                          <a:effectLst/>
                        </a:rPr>
                        <a:t> 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162"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>
                          <a:effectLst/>
                        </a:rPr>
                        <a:t>INGRESOS POR TRACTOR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9317,40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>
                          <a:effectLst/>
                        </a:rPr>
                        <a:t> 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650"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>
                          <a:effectLst/>
                        </a:rPr>
                        <a:t>ARRIENDOS DE LOCALES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400" u="none" strike="noStrike" dirty="0">
                          <a:effectLst/>
                        </a:rPr>
                        <a:t>1191,90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 dirty="0">
                          <a:effectLst/>
                        </a:rPr>
                        <a:t> </a:t>
                      </a:r>
                      <a:endParaRPr lang="es-EC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650"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>
                          <a:effectLst/>
                        </a:rPr>
                        <a:t>TRASFERENCIAS CORRIENTES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400" u="none" strike="noStrike" dirty="0">
                          <a:effectLst/>
                        </a:rPr>
                        <a:t>73241,63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>
                          <a:effectLst/>
                        </a:rPr>
                        <a:t> 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650"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>
                          <a:effectLst/>
                        </a:rPr>
                        <a:t>INGRESOS POR CANCHAS SINTETICA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400" u="none" strike="noStrike" dirty="0">
                          <a:effectLst/>
                        </a:rPr>
                        <a:t>2686,48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>
                          <a:effectLst/>
                        </a:rPr>
                        <a:t> 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650"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>
                          <a:effectLst/>
                        </a:rPr>
                        <a:t>DEL GOBIERNO CENTRAL MIES CENTRO INFANTIL PROYECTO ADULTO MAYOR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83105,53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>
                          <a:effectLst/>
                        </a:rPr>
                        <a:t> 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650"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 dirty="0">
                          <a:effectLst/>
                        </a:rPr>
                        <a:t>APORTES DE CAPITAL PARA INVERSION</a:t>
                      </a:r>
                      <a:endParaRPr lang="es-EC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102919,47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>
                          <a:effectLst/>
                        </a:rPr>
                        <a:t> 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650"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 dirty="0">
                          <a:effectLst/>
                        </a:rPr>
                        <a:t>SALDO EN CAJA BANCOS 2024</a:t>
                      </a:r>
                      <a:endParaRPr lang="es-EC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91605,64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>
                          <a:effectLst/>
                        </a:rPr>
                        <a:t> 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3650"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 dirty="0">
                          <a:effectLst/>
                        </a:rPr>
                        <a:t>SALDO MIES 2024</a:t>
                      </a:r>
                      <a:endParaRPr lang="es-EC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32042,21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>
                          <a:effectLst/>
                        </a:rPr>
                        <a:t> 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3650"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 dirty="0">
                          <a:effectLst/>
                        </a:rPr>
                        <a:t>CUENTAS POR COBRAR AÑO 2024  APORTES DEL MINISTERIO FINANZAS</a:t>
                      </a:r>
                      <a:endParaRPr lang="es-EC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16351,36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>
                          <a:effectLst/>
                        </a:rPr>
                        <a:t> 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650"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>
                          <a:effectLst/>
                        </a:rPr>
                        <a:t> 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400" u="none" strike="noStrike" dirty="0">
                          <a:effectLst/>
                        </a:rPr>
                        <a:t> 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>
                          <a:effectLst/>
                        </a:rPr>
                        <a:t> 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>
                          <a:effectLst/>
                        </a:rPr>
                        <a:t> 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 dirty="0">
                          <a:effectLst/>
                        </a:rPr>
                        <a:t> </a:t>
                      </a:r>
                      <a:endParaRPr lang="es-EC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>
                          <a:effectLst/>
                        </a:rPr>
                        <a:t> 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3650"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 dirty="0">
                          <a:effectLst/>
                        </a:rPr>
                        <a:t>TOTAL INGRESOS</a:t>
                      </a:r>
                      <a:endParaRPr lang="es-EC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309542.15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400" u="none" strike="noStrike" dirty="0">
                          <a:effectLst/>
                        </a:rPr>
                        <a:t> 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3650"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 dirty="0">
                          <a:effectLst/>
                        </a:rPr>
                        <a:t>TOTAL DISPONIBLE  </a:t>
                      </a:r>
                      <a:endParaRPr lang="es-EC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400" u="none" strike="noStrike">
                          <a:effectLst/>
                        </a:rPr>
                        <a:t> </a:t>
                      </a:r>
                      <a:endParaRPr lang="es-EC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400" u="none" strike="noStrike" dirty="0">
                          <a:effectLst/>
                        </a:rPr>
                        <a:t> 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3650"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 dirty="0">
                          <a:effectLst/>
                        </a:rPr>
                        <a:t>SALDO DISPONIBLE PARA EL AÑO 2026</a:t>
                      </a:r>
                      <a:endParaRPr lang="es-EC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400" u="none" strike="noStrike" dirty="0">
                          <a:effectLst/>
                        </a:rPr>
                        <a:t> 124,669.0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3650"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 dirty="0">
                          <a:effectLst/>
                        </a:rPr>
                        <a:t> MIES ADULTO MAYOR Y CDI</a:t>
                      </a:r>
                      <a:endParaRPr lang="es-EC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 dirty="0">
                          <a:effectLst/>
                        </a:rPr>
                        <a:t>         </a:t>
                      </a:r>
                      <a:r>
                        <a:rPr lang="es-EC" sz="1800" u="none" strike="noStrike" dirty="0">
                          <a:effectLst/>
                        </a:rPr>
                        <a:t>45.391,16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3650">
                <a:tc>
                  <a:txBody>
                    <a:bodyPr/>
                    <a:lstStyle/>
                    <a:p>
                      <a:pPr algn="l" fontAlgn="b"/>
                      <a:endParaRPr lang="es-EC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>
                          <a:effectLst/>
                        </a:rPr>
                        <a:t> </a:t>
                      </a:r>
                      <a:endParaRPr lang="es-EC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3650"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 dirty="0">
                          <a:effectLst/>
                        </a:rPr>
                        <a:t> </a:t>
                      </a:r>
                      <a:endParaRPr lang="es-EC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 dirty="0">
                          <a:effectLst/>
                        </a:rPr>
                        <a:t> </a:t>
                      </a:r>
                      <a:endParaRPr lang="es-EC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800" u="none" strike="noStrike" dirty="0">
                          <a:effectLst/>
                        </a:rPr>
                        <a:t> </a:t>
                      </a:r>
                      <a:endParaRPr lang="es-EC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500042"/>
            <a:ext cx="8183880" cy="785818"/>
          </a:xfrm>
        </p:spPr>
        <p:txBody>
          <a:bodyPr>
            <a:normAutofit fontScale="90000"/>
          </a:bodyPr>
          <a:lstStyle/>
          <a:p>
            <a:br>
              <a:rPr lang="es-ES" dirty="0">
                <a:solidFill>
                  <a:srgbClr val="C00000"/>
                </a:solidFill>
              </a:rPr>
            </a:br>
            <a:br>
              <a:rPr lang="es-ES" dirty="0">
                <a:solidFill>
                  <a:srgbClr val="C00000"/>
                </a:solidFill>
              </a:rPr>
            </a:br>
            <a:br>
              <a:rPr lang="es-ES" dirty="0">
                <a:solidFill>
                  <a:srgbClr val="C00000"/>
                </a:solidFill>
              </a:rPr>
            </a:br>
            <a:br>
              <a:rPr lang="es-ES" dirty="0">
                <a:solidFill>
                  <a:srgbClr val="C00000"/>
                </a:solidFill>
              </a:rPr>
            </a:br>
            <a:br>
              <a:rPr lang="es-ES" dirty="0">
                <a:solidFill>
                  <a:srgbClr val="C00000"/>
                </a:solidFill>
              </a:rPr>
            </a:br>
            <a:br>
              <a:rPr lang="es-ES" dirty="0">
                <a:solidFill>
                  <a:srgbClr val="C00000"/>
                </a:solidFill>
              </a:rPr>
            </a:br>
            <a:br>
              <a:rPr lang="es-ES" dirty="0">
                <a:solidFill>
                  <a:srgbClr val="C00000"/>
                </a:solidFill>
              </a:rPr>
            </a:br>
            <a:br>
              <a:rPr lang="es-ES" dirty="0">
                <a:solidFill>
                  <a:srgbClr val="C00000"/>
                </a:solidFill>
              </a:rPr>
            </a:br>
            <a:r>
              <a:rPr lang="es-ES" dirty="0">
                <a:solidFill>
                  <a:srgbClr val="C00000"/>
                </a:solidFill>
              </a:rPr>
              <a:t>Gastos Administrativos: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0086" y="1500174"/>
            <a:ext cx="8183880" cy="4357718"/>
          </a:xfrm>
        </p:spPr>
        <p:txBody>
          <a:bodyPr>
            <a:normAutofit fontScale="92500" lnSpcReduction="20000"/>
          </a:bodyPr>
          <a:lstStyle/>
          <a:p>
            <a:endParaRPr lang="es-AR" b="1" dirty="0"/>
          </a:p>
          <a:p>
            <a:endParaRPr lang="es-AR" b="1" dirty="0"/>
          </a:p>
          <a:p>
            <a:endParaRPr lang="es-AR" b="1" dirty="0"/>
          </a:p>
          <a:p>
            <a:r>
              <a:rPr lang="es-AR" b="1" dirty="0"/>
              <a:t>Sueldos: Mensual</a:t>
            </a:r>
          </a:p>
          <a:p>
            <a:pPr>
              <a:buNone/>
            </a:pPr>
            <a:r>
              <a:rPr lang="es-AR" b="1" dirty="0"/>
              <a:t>	Presidenta			1175</a:t>
            </a:r>
          </a:p>
          <a:p>
            <a:pPr>
              <a:buNone/>
            </a:pPr>
            <a:r>
              <a:rPr lang="es-AR" b="1" dirty="0"/>
              <a:t>  Vocales 			          470</a:t>
            </a:r>
          </a:p>
          <a:p>
            <a:pPr>
              <a:buNone/>
            </a:pPr>
            <a:r>
              <a:rPr lang="es-AR" b="1" dirty="0"/>
              <a:t> </a:t>
            </a:r>
            <a:r>
              <a:rPr lang="es-EC" altLang="es-AR" b="1" dirty="0"/>
              <a:t> </a:t>
            </a:r>
            <a:r>
              <a:rPr lang="es-AR" b="1" dirty="0"/>
              <a:t>Secretaria Tesorera 	  733</a:t>
            </a:r>
          </a:p>
          <a:p>
            <a:pPr>
              <a:buNone/>
            </a:pPr>
            <a:endParaRPr lang="es-AR" b="1" dirty="0"/>
          </a:p>
          <a:p>
            <a:pPr>
              <a:buNone/>
            </a:pPr>
            <a:r>
              <a:rPr lang="es-AR" b="1" dirty="0"/>
              <a:t>	             </a:t>
            </a:r>
            <a:endParaRPr lang="es-AR" b="1" i="1" dirty="0"/>
          </a:p>
          <a:p>
            <a:pPr>
              <a:buNone/>
            </a:pPr>
            <a:endParaRPr lang="es-AR" b="1" i="1" dirty="0"/>
          </a:p>
          <a:p>
            <a:pPr>
              <a:buNone/>
            </a:pPr>
            <a:r>
              <a:rPr lang="es-AR" b="1" i="1" dirty="0"/>
              <a:t>	</a:t>
            </a:r>
            <a:endParaRPr lang="es-ES" dirty="0"/>
          </a:p>
          <a:p>
            <a:pPr>
              <a:buNone/>
            </a:pPr>
            <a:endParaRPr lang="es-ES" dirty="0"/>
          </a:p>
          <a:p>
            <a:pPr>
              <a:buNone/>
            </a:pPr>
            <a:endParaRPr lang="es-ES" dirty="0"/>
          </a:p>
          <a:p>
            <a:endParaRPr lang="es-ES" dirty="0"/>
          </a:p>
        </p:txBody>
      </p:sp>
      <p:sp>
        <p:nvSpPr>
          <p:cNvPr id="4" name="Cuadro de texto 3"/>
          <p:cNvSpPr txBox="1"/>
          <p:nvPr/>
        </p:nvSpPr>
        <p:spPr>
          <a:xfrm>
            <a:off x="6258560" y="960120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500042"/>
            <a:ext cx="8183880" cy="785818"/>
          </a:xfrm>
        </p:spPr>
        <p:txBody>
          <a:bodyPr/>
          <a:lstStyle/>
          <a:p>
            <a:r>
              <a:rPr lang="es-ES" dirty="0">
                <a:solidFill>
                  <a:srgbClr val="C00000"/>
                </a:solidFill>
                <a:highlight>
                  <a:srgbClr val="000080"/>
                </a:highlight>
              </a:rPr>
              <a:t>Gastos Administrativos: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0086" y="1500174"/>
            <a:ext cx="8183880" cy="435771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s-AR" b="1" dirty="0"/>
              <a:t>         Remuneraciones anual</a:t>
            </a:r>
          </a:p>
          <a:p>
            <a:pPr>
              <a:buNone/>
            </a:pPr>
            <a:r>
              <a:rPr lang="es-AR" b="1" dirty="0"/>
              <a:t>. Remuneraciones 	             4</a:t>
            </a:r>
            <a:r>
              <a:rPr lang="es-EC" b="1" dirty="0"/>
              <a:t>5,224,33</a:t>
            </a:r>
            <a:endParaRPr lang="es-AR" b="1" dirty="0"/>
          </a:p>
          <a:p>
            <a:pPr>
              <a:buNone/>
            </a:pPr>
            <a:r>
              <a:rPr lang="es-AR" b="1" dirty="0"/>
              <a:t>. Decimo Tercer sueldo         </a:t>
            </a:r>
            <a:r>
              <a:rPr lang="es-EC" altLang="es-AR" b="1" dirty="0"/>
              <a:t> </a:t>
            </a:r>
            <a:r>
              <a:rPr lang="es-AR" b="1" dirty="0"/>
              <a:t>3</a:t>
            </a:r>
            <a:r>
              <a:rPr lang="es-EC" altLang="es-AR" b="1" dirty="0"/>
              <a:t>.774,17</a:t>
            </a:r>
            <a:endParaRPr lang="es-AR" b="1" dirty="0"/>
          </a:p>
          <a:p>
            <a:pPr>
              <a:buNone/>
            </a:pPr>
            <a:r>
              <a:rPr lang="es-AR" b="1" dirty="0"/>
              <a:t>. Decimo Tercer sueldo        </a:t>
            </a:r>
            <a:r>
              <a:rPr lang="es-EC" altLang="es-AR" b="1" dirty="0"/>
              <a:t>  </a:t>
            </a:r>
            <a:r>
              <a:rPr lang="es-AR" b="1" dirty="0"/>
              <a:t>2,820,00</a:t>
            </a:r>
          </a:p>
          <a:p>
            <a:pPr>
              <a:buNone/>
            </a:pPr>
            <a:r>
              <a:rPr lang="es-AR" b="1" dirty="0"/>
              <a:t>. Aporte Patronal IESS	      </a:t>
            </a:r>
            <a:r>
              <a:rPr lang="es-EC" altLang="es-AR" b="1" dirty="0"/>
              <a:t>5.268,85</a:t>
            </a:r>
            <a:endParaRPr lang="es-AR" b="1" dirty="0"/>
          </a:p>
          <a:p>
            <a:pPr>
              <a:buNone/>
            </a:pPr>
            <a:r>
              <a:rPr lang="es-AR" b="1" dirty="0"/>
              <a:t>. Fondos de Reserva	      </a:t>
            </a:r>
            <a:r>
              <a:rPr lang="es-EC" altLang="es-AR" b="1" dirty="0"/>
              <a:t>3,506,18 </a:t>
            </a:r>
            <a:endParaRPr lang="es-AR" b="1" dirty="0"/>
          </a:p>
          <a:p>
            <a:pPr>
              <a:buNone/>
            </a:pPr>
            <a:r>
              <a:rPr lang="es-AR" b="1" dirty="0"/>
              <a:t>. Compensación por vaca-         470.00</a:t>
            </a:r>
          </a:p>
          <a:p>
            <a:pPr>
              <a:buNone/>
            </a:pPr>
            <a:r>
              <a:rPr lang="es-AR" b="1" dirty="0"/>
              <a:t>  </a:t>
            </a:r>
            <a:r>
              <a:rPr lang="es-AR" b="1" dirty="0" err="1"/>
              <a:t>ciones</a:t>
            </a:r>
            <a:r>
              <a:rPr lang="es-AR" b="1" dirty="0"/>
              <a:t> no gozadas sr. </a:t>
            </a:r>
            <a:r>
              <a:rPr lang="es-AR" b="1" dirty="0" err="1"/>
              <a:t>Adrian</a:t>
            </a:r>
            <a:endParaRPr lang="es-AR" b="1" dirty="0"/>
          </a:p>
          <a:p>
            <a:pPr>
              <a:buNone/>
            </a:pPr>
            <a:r>
              <a:rPr lang="es-AR" b="1" dirty="0"/>
              <a:t>Ponce				</a:t>
            </a:r>
          </a:p>
          <a:p>
            <a:pPr>
              <a:buNone/>
            </a:pPr>
            <a:r>
              <a:rPr lang="es-AR" b="1" dirty="0"/>
              <a:t>  </a:t>
            </a:r>
          </a:p>
          <a:p>
            <a:pPr>
              <a:buNone/>
            </a:pPr>
            <a:endParaRPr lang="es-AR" b="1" dirty="0"/>
          </a:p>
          <a:p>
            <a:pPr>
              <a:buNone/>
            </a:pPr>
            <a:r>
              <a:rPr lang="es-AR" b="1" dirty="0"/>
              <a:t>	   Total remuneraciones       </a:t>
            </a:r>
            <a:r>
              <a:rPr lang="es-EC" b="1" dirty="0">
                <a:highlight>
                  <a:srgbClr val="00FF00"/>
                </a:highlight>
              </a:rPr>
              <a:t>61,063,53</a:t>
            </a:r>
            <a:endParaRPr lang="es-AR" b="1" dirty="0">
              <a:highlight>
                <a:srgbClr val="00FF00"/>
              </a:highlight>
            </a:endParaRPr>
          </a:p>
          <a:p>
            <a:pPr>
              <a:buNone/>
            </a:pPr>
            <a:r>
              <a:rPr lang="es-AR" b="1" dirty="0">
                <a:highlight>
                  <a:srgbClr val="00FF00"/>
                </a:highlight>
              </a:rPr>
              <a:t>       anual </a:t>
            </a:r>
            <a:endParaRPr lang="es-AR" b="1" i="1" dirty="0">
              <a:highlight>
                <a:srgbClr val="00FF00"/>
              </a:highlight>
            </a:endParaRPr>
          </a:p>
          <a:p>
            <a:pPr>
              <a:buNone/>
            </a:pPr>
            <a:endParaRPr lang="es-AR" b="1" i="1" dirty="0"/>
          </a:p>
          <a:p>
            <a:pPr>
              <a:buNone/>
            </a:pPr>
            <a:r>
              <a:rPr lang="es-AR" b="1" i="1" dirty="0"/>
              <a:t>	</a:t>
            </a:r>
            <a:endParaRPr lang="es-ES" dirty="0"/>
          </a:p>
          <a:p>
            <a:pPr>
              <a:buNone/>
            </a:pPr>
            <a:endParaRPr lang="es-ES" dirty="0"/>
          </a:p>
          <a:p>
            <a:pPr>
              <a:buNone/>
            </a:pPr>
            <a:endParaRPr lang="es-ES" dirty="0"/>
          </a:p>
          <a:p>
            <a:endParaRPr lang="es-E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0086" y="571480"/>
            <a:ext cx="8183880" cy="5286412"/>
          </a:xfrm>
        </p:spPr>
        <p:txBody>
          <a:bodyPr>
            <a:normAutofit fontScale="90000" lnSpcReduction="10000"/>
          </a:bodyPr>
          <a:lstStyle/>
          <a:p>
            <a:endParaRPr lang="es-AR" sz="2000" b="1" dirty="0"/>
          </a:p>
          <a:p>
            <a:pPr algn="ctr"/>
            <a:r>
              <a:rPr lang="es-AR" sz="2400" b="1" dirty="0">
                <a:highlight>
                  <a:srgbClr val="FF0000"/>
                </a:highlight>
              </a:rPr>
              <a:t>Servicios básicos</a:t>
            </a:r>
          </a:p>
          <a:p>
            <a:r>
              <a:rPr lang="es-AR" sz="2000" b="1" dirty="0"/>
              <a:t>Servicio Agua:</a:t>
            </a:r>
            <a:r>
              <a:rPr lang="es-EC" altLang="es-AR" sz="2000" b="1" dirty="0"/>
              <a:t>                                     </a:t>
            </a:r>
            <a:r>
              <a:rPr lang="es-AR" sz="2000" b="1" dirty="0"/>
              <a:t> </a:t>
            </a:r>
            <a:r>
              <a:rPr lang="es-EC" altLang="es-AR" sz="2000" b="1" dirty="0"/>
              <a:t>198</a:t>
            </a:r>
            <a:r>
              <a:rPr lang="es-AR" sz="2000" b="1" dirty="0"/>
              <a:t>,00 dólares</a:t>
            </a:r>
          </a:p>
          <a:p>
            <a:r>
              <a:rPr lang="es-AR" sz="2000" b="1" dirty="0"/>
              <a:t>Servicio Energía Eléctrica: </a:t>
            </a:r>
            <a:r>
              <a:rPr lang="es-EC" altLang="es-AR" sz="2000" b="1" dirty="0"/>
              <a:t>                </a:t>
            </a:r>
            <a:r>
              <a:rPr lang="es-AR" sz="2000" b="1" dirty="0"/>
              <a:t>2,</a:t>
            </a:r>
            <a:r>
              <a:rPr lang="es-EC" sz="2000" b="1" dirty="0"/>
              <a:t>556,33</a:t>
            </a:r>
            <a:r>
              <a:rPr lang="es-AR" sz="2000" b="1" dirty="0"/>
              <a:t> dólares</a:t>
            </a:r>
          </a:p>
          <a:p>
            <a:r>
              <a:rPr lang="es-AR" sz="2000" b="1" dirty="0"/>
              <a:t>Servicio Telefónico e internet: </a:t>
            </a:r>
            <a:r>
              <a:rPr lang="es-EC" altLang="es-AR" sz="2000" b="1" dirty="0"/>
              <a:t>              425,89</a:t>
            </a:r>
            <a:r>
              <a:rPr lang="es-AR" sz="2000" b="1" dirty="0"/>
              <a:t> dólar</a:t>
            </a:r>
            <a:r>
              <a:rPr lang="es-EC" altLang="es-AR" sz="2000" b="1" dirty="0"/>
              <a:t>es</a:t>
            </a:r>
          </a:p>
          <a:p>
            <a:r>
              <a:rPr lang="es-AR" sz="2000" b="1" dirty="0"/>
              <a:t>Materiales de oficina: </a:t>
            </a:r>
            <a:r>
              <a:rPr lang="es-EC" altLang="es-AR" sz="2000" b="1" dirty="0"/>
              <a:t>                             817,43</a:t>
            </a:r>
            <a:r>
              <a:rPr lang="es-AR" sz="2000" b="1" dirty="0"/>
              <a:t> dólares</a:t>
            </a:r>
          </a:p>
          <a:p>
            <a:r>
              <a:rPr lang="es-AR" sz="2000" b="1" dirty="0"/>
              <a:t>Arrendamiento de pagina w</a:t>
            </a:r>
            <a:r>
              <a:rPr lang="es-EC" altLang="es-AR" sz="2000" b="1" dirty="0"/>
              <a:t>eb</a:t>
            </a:r>
            <a:r>
              <a:rPr lang="es-AR" sz="2000" b="1" dirty="0"/>
              <a:t> y </a:t>
            </a:r>
          </a:p>
          <a:p>
            <a:r>
              <a:rPr lang="es-AR" sz="2000" b="1" dirty="0"/>
              <a:t>actualización del sistema contable </a:t>
            </a:r>
            <a:r>
              <a:rPr lang="es-EC" altLang="es-AR" sz="2000" b="1" dirty="0"/>
              <a:t>        250,00 dólares</a:t>
            </a:r>
          </a:p>
          <a:p>
            <a:r>
              <a:rPr lang="es-EC" sz="2000" b="1" dirty="0"/>
              <a:t>Mantenimiento de equipos </a:t>
            </a:r>
            <a:r>
              <a:rPr lang="es-EC" sz="2000" b="1" dirty="0" err="1"/>
              <a:t>informatic</a:t>
            </a:r>
            <a:r>
              <a:rPr lang="es-EC" sz="2000" b="1" dirty="0"/>
              <a:t>    210,00 dólares</a:t>
            </a:r>
            <a:endParaRPr lang="es-AR" sz="2000" b="1" dirty="0"/>
          </a:p>
          <a:p>
            <a:r>
              <a:rPr lang="es-AR" sz="2000" b="1" dirty="0"/>
              <a:t>Materiales de aseo	</a:t>
            </a:r>
            <a:r>
              <a:rPr lang="es-EC" altLang="es-AR" sz="2000" b="1" dirty="0"/>
              <a:t>                                  373,25 dolares</a:t>
            </a:r>
            <a:endParaRPr lang="es-AR" sz="2000" b="1" dirty="0"/>
          </a:p>
          <a:p>
            <a:r>
              <a:rPr lang="es-AR" sz="2000" b="1" dirty="0"/>
              <a:t>Gastos financieros </a:t>
            </a:r>
            <a:r>
              <a:rPr lang="es-EC" altLang="es-AR" sz="2000" b="1" dirty="0"/>
              <a:t>                                  108,88 </a:t>
            </a:r>
            <a:r>
              <a:rPr lang="es-EC" altLang="es-AR" sz="2000" b="1" dirty="0" err="1"/>
              <a:t>dolares</a:t>
            </a:r>
            <a:endParaRPr lang="es-EC" altLang="es-AR" sz="2000" b="1" dirty="0"/>
          </a:p>
          <a:p>
            <a:r>
              <a:rPr lang="es-EC" altLang="es-AR" sz="2000" b="1" dirty="0"/>
              <a:t>TOTAL				       </a:t>
            </a:r>
            <a:r>
              <a:rPr lang="es-EC" altLang="es-AR" sz="2000" b="1" dirty="0">
                <a:solidFill>
                  <a:schemeClr val="tx1"/>
                </a:solidFill>
                <a:highlight>
                  <a:srgbClr val="FFFF00"/>
                </a:highlight>
              </a:rPr>
              <a:t> 4939,78	</a:t>
            </a:r>
            <a:r>
              <a:rPr lang="es-EC" altLang="es-AR" sz="2000" b="1" dirty="0"/>
              <a:t>	</a:t>
            </a:r>
            <a:endParaRPr lang="es-AR" sz="2000" b="1" dirty="0"/>
          </a:p>
          <a:p>
            <a:r>
              <a:rPr lang="es-AR" sz="2000" b="1" dirty="0"/>
              <a:t>Transferencias y donaciones </a:t>
            </a:r>
          </a:p>
          <a:p>
            <a:r>
              <a:rPr lang="es-AR" sz="2000" b="1" dirty="0"/>
              <a:t>corrientes:</a:t>
            </a:r>
          </a:p>
          <a:p>
            <a:r>
              <a:rPr lang="es-AR" sz="2000" b="1" dirty="0"/>
              <a:t> </a:t>
            </a:r>
            <a:r>
              <a:rPr lang="es-AR" sz="2000" b="1" dirty="0" err="1"/>
              <a:t>Conagopare</a:t>
            </a:r>
            <a:r>
              <a:rPr lang="es-AR" sz="2000" b="1" dirty="0"/>
              <a:t> Carchi 2% y </a:t>
            </a:r>
            <a:r>
              <a:rPr lang="es-AR" sz="2000" b="1" dirty="0" err="1"/>
              <a:t>Conagopare</a:t>
            </a:r>
            <a:r>
              <a:rPr lang="es-EC" altLang="es-AR" sz="2000" b="1" dirty="0"/>
              <a:t>   5790,56</a:t>
            </a:r>
            <a:endParaRPr lang="es-AR" sz="2000" b="1" dirty="0" err="1"/>
          </a:p>
          <a:p>
            <a:r>
              <a:rPr lang="es-AR" sz="2000" b="1" dirty="0"/>
              <a:t> Nacional 1 % </a:t>
            </a:r>
            <a:r>
              <a:rPr lang="es-EC" altLang="es-AR" sz="2000" b="1" dirty="0"/>
              <a:t>  </a:t>
            </a:r>
          </a:p>
          <a:p>
            <a:r>
              <a:rPr lang="es-EC" altLang="es-AR" sz="2000" b="1" dirty="0"/>
              <a:t>Contraloria General del Estado	          974,64                       </a:t>
            </a:r>
            <a:endParaRPr lang="es-ES" sz="2000" dirty="0"/>
          </a:p>
          <a:p>
            <a:r>
              <a:rPr lang="es-EC" altLang="es-ES" sz="1600" b="1" dirty="0"/>
              <a:t>TOTAL TRASFERENCIA CORRIENTES		6705,20</a:t>
            </a:r>
            <a:endParaRPr lang="es-ES" sz="1600" b="1" dirty="0"/>
          </a:p>
          <a:p>
            <a:endParaRPr lang="es-ES" sz="1600" b="1" dirty="0"/>
          </a:p>
          <a:p>
            <a:endParaRPr lang="es-ES" sz="1600" dirty="0"/>
          </a:p>
          <a:p>
            <a:endParaRPr lang="es-ES" sz="1600" dirty="0"/>
          </a:p>
          <a:p>
            <a:endParaRPr lang="es-ES" sz="1600" dirty="0"/>
          </a:p>
          <a:p>
            <a:pPr>
              <a:buNone/>
            </a:pPr>
            <a:endParaRPr lang="es-ES" dirty="0"/>
          </a:p>
          <a:p>
            <a:pPr>
              <a:buNone/>
            </a:pPr>
            <a:endParaRPr lang="es-ES" dirty="0"/>
          </a:p>
          <a:p>
            <a:pPr>
              <a:buNone/>
            </a:pPr>
            <a:endParaRPr lang="es-ES" dirty="0"/>
          </a:p>
          <a:p>
            <a:endParaRPr lang="es-E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altLang="en-US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s-EC" altLang="es-ES" sz="4800" dirty="0"/>
          </a:p>
          <a:p>
            <a:pPr marL="0" indent="0">
              <a:buNone/>
            </a:pPr>
            <a:r>
              <a:rPr lang="es-EC" altLang="es-ES" sz="4800" dirty="0"/>
              <a:t> </a:t>
            </a:r>
          </a:p>
          <a:p>
            <a:pPr marL="0" indent="0">
              <a:buNone/>
            </a:pPr>
            <a:endParaRPr lang="es-EC" altLang="es-ES" sz="4800" dirty="0"/>
          </a:p>
          <a:p>
            <a:pPr marL="0" indent="0" algn="ctr">
              <a:buNone/>
            </a:pPr>
            <a:r>
              <a:rPr lang="es-EC" altLang="es-ES" sz="8000" dirty="0"/>
              <a:t>PROYECTO DE INVERSIÓN</a:t>
            </a:r>
          </a:p>
          <a:p>
            <a:pPr marL="0" indent="0">
              <a:buNone/>
            </a:pPr>
            <a:endParaRPr lang="es-EC" altLang="es-ES" sz="4800" dirty="0"/>
          </a:p>
          <a:p>
            <a:pPr marL="0" indent="0">
              <a:buNone/>
            </a:pPr>
            <a:r>
              <a:rPr lang="es-EC" altLang="es-ES" sz="4800" dirty="0"/>
              <a:t>Adecuación de las oficinas del GAD PARROQUIAL		 6.488,62		                        </a:t>
            </a:r>
          </a:p>
          <a:p>
            <a:pPr marL="0" indent="0">
              <a:buNone/>
            </a:pPr>
            <a:r>
              <a:rPr lang="es-EC" altLang="es-ES" sz="4800" dirty="0"/>
              <a:t>Mantenimiento de los baños comunidad de Cartagena		 4.650,02</a:t>
            </a:r>
          </a:p>
          <a:p>
            <a:pPr marL="0" indent="0">
              <a:buNone/>
            </a:pPr>
            <a:r>
              <a:rPr lang="es-EC" altLang="es-ES" sz="4800" dirty="0"/>
              <a:t>Proyecto fiestas de la parroquia aniversario			 2.500,00	                                                            </a:t>
            </a:r>
          </a:p>
          <a:p>
            <a:pPr marL="0" indent="0">
              <a:buNone/>
            </a:pPr>
            <a:r>
              <a:rPr lang="es-EC" altLang="es-ES" sz="4800" dirty="0"/>
              <a:t>Proyecto carnavales de la parroquia			 6,000,00		                                           </a:t>
            </a:r>
          </a:p>
          <a:p>
            <a:pPr marL="0" indent="0">
              <a:buNone/>
            </a:pPr>
            <a:r>
              <a:rPr lang="es-EC" altLang="es-ES" sz="4800" dirty="0"/>
              <a:t>Proyecto gastos tractor agrícola				11.179,05	</a:t>
            </a:r>
          </a:p>
          <a:p>
            <a:pPr marL="0" indent="0">
              <a:buNone/>
            </a:pPr>
            <a:r>
              <a:rPr lang="es-EC" altLang="es-ES" sz="4800" dirty="0"/>
              <a:t>Proyecto adquisición de material de ferretería para arreglo de esp pub    3.721,55</a:t>
            </a:r>
          </a:p>
          <a:p>
            <a:pPr marL="0" indent="0">
              <a:buNone/>
            </a:pPr>
            <a:r>
              <a:rPr lang="es-EC" altLang="es-ES" sz="4800" dirty="0"/>
              <a:t>Adquisición de mobiliaria para el salón del GAD			     740,40</a:t>
            </a:r>
          </a:p>
          <a:p>
            <a:pPr marL="0" indent="0">
              <a:buNone/>
            </a:pPr>
            <a:r>
              <a:rPr lang="es-EC" altLang="es-ES" sz="4800" dirty="0"/>
              <a:t>Adquisición de plántulas para el proyecto productivo		     381,90</a:t>
            </a:r>
          </a:p>
          <a:p>
            <a:pPr marL="0" indent="0">
              <a:buNone/>
            </a:pPr>
            <a:r>
              <a:rPr lang="es-EC" altLang="es-ES" sz="4800" dirty="0"/>
              <a:t>Compra de implementos deportivos para la escuelita de futbol	   1.338,80</a:t>
            </a:r>
          </a:p>
          <a:p>
            <a:pPr marL="0" indent="0">
              <a:buNone/>
            </a:pPr>
            <a:r>
              <a:rPr lang="es-EC" altLang="es-ES" sz="4800" dirty="0"/>
              <a:t>Adquisición de trajes culturales para la escuelita de danza		   5.880,00</a:t>
            </a:r>
          </a:p>
          <a:p>
            <a:pPr marL="0" indent="0">
              <a:buNone/>
            </a:pPr>
            <a:r>
              <a:rPr lang="es-EC" altLang="es-ES" sz="4800" dirty="0"/>
              <a:t>Proyecto escuelita de fútbol pago técnico			   5.640,00</a:t>
            </a:r>
          </a:p>
          <a:p>
            <a:pPr marL="0" indent="0">
              <a:buNone/>
            </a:pPr>
            <a:r>
              <a:rPr lang="es-EC" altLang="es-ES" sz="4800" dirty="0"/>
              <a:t>Proyecto escuelita de danza pago técnico			   5.640,00</a:t>
            </a:r>
          </a:p>
          <a:p>
            <a:pPr marL="0" indent="0">
              <a:buNone/>
            </a:pPr>
            <a:r>
              <a:rPr lang="es-EC" altLang="es-ES" sz="4800" dirty="0"/>
              <a:t>Contraparte para el complejo deportivo con el GAD MUNICIPAL	  50.000,00</a:t>
            </a:r>
          </a:p>
          <a:p>
            <a:pPr marL="0" indent="0">
              <a:buNone/>
            </a:pPr>
            <a:r>
              <a:rPr lang="es-EC" altLang="es-ES" sz="4800" dirty="0"/>
              <a:t>PRESUPUESTO DEJADO PARA EL AÑO 2026 COMO ARRASTRE</a:t>
            </a:r>
          </a:p>
          <a:p>
            <a:pPr marL="0" indent="0">
              <a:buNone/>
            </a:pPr>
            <a:r>
              <a:rPr lang="es-EC" altLang="es-ES" sz="4800" dirty="0"/>
              <a:t>Adecuación del Centro Infantil Semillitas del Futuro		     1769,05	 </a:t>
            </a:r>
          </a:p>
          <a:p>
            <a:pPr marL="0" indent="0">
              <a:buNone/>
            </a:pPr>
            <a:endParaRPr lang="es-EC" altLang="es-ES" sz="4800" dirty="0"/>
          </a:p>
          <a:p>
            <a:pPr marL="0" indent="0">
              <a:buNone/>
            </a:pPr>
            <a:r>
              <a:rPr lang="es-EC" altLang="es-ES" sz="4800" dirty="0"/>
              <a:t>TOTAL PRESUPUESTO					105,929,39</a:t>
            </a:r>
          </a:p>
          <a:p>
            <a:pPr marL="0" indent="0">
              <a:buNone/>
            </a:pPr>
            <a:endParaRPr lang="es-EC" altLang="es-ES" sz="4800" dirty="0"/>
          </a:p>
          <a:p>
            <a:pPr marL="0" indent="0">
              <a:buNone/>
            </a:pPr>
            <a:endParaRPr lang="es-EC" altLang="es-ES" sz="4800" dirty="0"/>
          </a:p>
          <a:p>
            <a:pPr marL="0" indent="0">
              <a:buNone/>
            </a:pPr>
            <a:endParaRPr lang="es-EC" altLang="es-ES" dirty="0"/>
          </a:p>
          <a:p>
            <a:pPr marL="0" indent="0">
              <a:buNone/>
            </a:pPr>
            <a:endParaRPr lang="es-EC" altLang="es-ES" dirty="0"/>
          </a:p>
          <a:p>
            <a:pPr marL="0" indent="0">
              <a:buNone/>
            </a:pPr>
            <a:endParaRPr lang="es-EC" altLang="es-ES" dirty="0"/>
          </a:p>
          <a:p>
            <a:pPr marL="0" indent="0">
              <a:buNone/>
            </a:pPr>
            <a:r>
              <a:rPr lang="es-EC" altLang="es-ES" dirty="0"/>
              <a:t>			</a:t>
            </a:r>
          </a:p>
          <a:p>
            <a:pPr marL="0" indent="0">
              <a:buNone/>
            </a:pPr>
            <a:r>
              <a:rPr lang="es-EC" altLang="es-ES" dirty="0"/>
              <a:t> 	</a:t>
            </a:r>
          </a:p>
          <a:p>
            <a:pPr marL="0" indent="0">
              <a:buNone/>
            </a:pPr>
            <a:endParaRPr lang="es-EC" altLang="es-ES" dirty="0"/>
          </a:p>
          <a:p>
            <a:endParaRPr lang="es-EC" altLang="es-ES" dirty="0"/>
          </a:p>
          <a:p>
            <a:r>
              <a:rPr lang="es-EC" altLang="es-ES" dirty="0"/>
              <a:t>			3</a:t>
            </a:r>
          </a:p>
          <a:p>
            <a:endParaRPr lang="es-EC" altLang="es-E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altLang="en-U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s-EC" altLang="es-ES" dirty="0"/>
          </a:p>
          <a:p>
            <a:endParaRPr lang="es-EC" altLang="es-ES" dirty="0"/>
          </a:p>
          <a:p>
            <a:endParaRPr lang="es-EC" altLang="es-ES" dirty="0"/>
          </a:p>
          <a:p>
            <a:r>
              <a:rPr lang="es-EC" altLang="es-ES" dirty="0"/>
              <a:t>PROYECTO  TRACTOR AGRICOLA SUELDO</a:t>
            </a:r>
          </a:p>
          <a:p>
            <a:r>
              <a:rPr lang="es-EC" altLang="es-ES" dirty="0"/>
              <a:t>Sueldo operador               6.372</a:t>
            </a:r>
          </a:p>
          <a:p>
            <a:r>
              <a:rPr lang="es-EC" altLang="es-ES" dirty="0"/>
              <a:t>decimo tercer sueldo            531</a:t>
            </a:r>
          </a:p>
          <a:p>
            <a:r>
              <a:rPr lang="es-EC" altLang="es-ES" dirty="0"/>
              <a:t>décimo cuarto sueldo	     460</a:t>
            </a:r>
          </a:p>
          <a:p>
            <a:r>
              <a:rPr lang="es-EC" altLang="es-ES" dirty="0"/>
              <a:t>fondos de reserva 		     531</a:t>
            </a:r>
          </a:p>
          <a:p>
            <a:r>
              <a:rPr lang="es-EC" altLang="es-ES" dirty="0"/>
              <a:t>aporte patronal	             744</a:t>
            </a:r>
          </a:p>
          <a:p>
            <a:pPr marL="0" indent="0">
              <a:buNone/>
            </a:pPr>
            <a:r>
              <a:rPr lang="es-EC" altLang="es-ES" dirty="0"/>
              <a:t>total sueldo Sr. Operador		</a:t>
            </a:r>
            <a:r>
              <a:rPr lang="es-EC" altLang="es-ES" dirty="0">
                <a:highlight>
                  <a:srgbClr val="00FF00"/>
                </a:highlight>
              </a:rPr>
              <a:t>8.638.00	    </a:t>
            </a:r>
          </a:p>
          <a:p>
            <a:endParaRPr lang="es-EC" altLang="es-ES" dirty="0">
              <a:highlight>
                <a:srgbClr val="00FF00"/>
              </a:highlight>
            </a:endParaRPr>
          </a:p>
          <a:p>
            <a:endParaRPr lang="es-EC" altLang="es-ES" dirty="0">
              <a:highlight>
                <a:srgbClr val="00FF00"/>
              </a:highligh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altLang="en-US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7500" lnSpcReduction="10000"/>
          </a:bodyPr>
          <a:lstStyle/>
          <a:p>
            <a:r>
              <a:rPr lang="es-EC" altLang="es-ES" dirty="0"/>
              <a:t>GASTOS  DE  MOTONIVELADORA</a:t>
            </a:r>
          </a:p>
          <a:p>
            <a:r>
              <a:rPr lang="es-EC" altLang="es-ES" dirty="0"/>
              <a:t> Adquisición de llantas 	          5,690,92</a:t>
            </a:r>
          </a:p>
          <a:p>
            <a:r>
              <a:rPr lang="es-EC" altLang="es-ES" dirty="0"/>
              <a:t>Compra de repuestos y mano </a:t>
            </a:r>
          </a:p>
          <a:p>
            <a:r>
              <a:rPr lang="es-EC" altLang="es-ES" dirty="0"/>
              <a:t>De obra					   1,116,58					    </a:t>
            </a:r>
          </a:p>
          <a:p>
            <a:pPr marL="0" indent="0">
              <a:buNone/>
            </a:pPr>
            <a:r>
              <a:rPr lang="es-EC" altLang="es-ES" dirty="0"/>
              <a:t>                       				</a:t>
            </a:r>
          </a:p>
          <a:p>
            <a:pPr marL="0" indent="0">
              <a:buNone/>
            </a:pPr>
            <a:r>
              <a:rPr lang="es-EC" altLang="es-ES" dirty="0"/>
              <a:t>TOTAL GASTOS MOTONIVELADOR	</a:t>
            </a:r>
            <a:r>
              <a:rPr lang="es-EC" altLang="es-ES" dirty="0">
                <a:highlight>
                  <a:srgbClr val="00FF00"/>
                </a:highlight>
              </a:rPr>
              <a:t>6,807,50</a:t>
            </a:r>
          </a:p>
          <a:p>
            <a:pPr marL="0" indent="0">
              <a:buNone/>
            </a:pPr>
            <a:r>
              <a:rPr lang="es-EC" altLang="es-ES" dirty="0"/>
              <a:t>													                                         </a:t>
            </a:r>
          </a:p>
          <a:p>
            <a:endParaRPr lang="es-EC" altLang="es-E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altLang="en-US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es-EC" altLang="es-ES" dirty="0"/>
              <a:t>COMPRA DE REPUESTOS TRACTOR AGRICOLA</a:t>
            </a:r>
          </a:p>
          <a:p>
            <a:pPr algn="l"/>
            <a:r>
              <a:rPr lang="es-EC" altLang="es-ES" dirty="0"/>
              <a:t>. COMPRA DE LUBRICANTES       546,00</a:t>
            </a:r>
          </a:p>
          <a:p>
            <a:pPr algn="l"/>
            <a:r>
              <a:rPr lang="es-EC" altLang="es-ES" dirty="0"/>
              <a:t>COMPRA DE FILTROS                  511,00</a:t>
            </a:r>
          </a:p>
          <a:p>
            <a:pPr algn="l"/>
            <a:r>
              <a:rPr lang="es-EC" altLang="es-ES" dirty="0"/>
              <a:t>. SEGURO DEL TRACTOR	          418.40</a:t>
            </a:r>
          </a:p>
          <a:p>
            <a:pPr algn="l"/>
            <a:r>
              <a:rPr lang="es-EC" altLang="es-ES" dirty="0"/>
              <a:t>COMPRA DE DIESEL		          2.252,92  </a:t>
            </a:r>
          </a:p>
          <a:p>
            <a:pPr algn="l"/>
            <a:r>
              <a:rPr lang="es-EC" altLang="es-ES" dirty="0"/>
              <a:t>DA DE DIESEL				     540,</a:t>
            </a:r>
          </a:p>
          <a:p>
            <a:pPr algn="l"/>
            <a:r>
              <a:rPr lang="es-EC" altLang="es-ES" dirty="0"/>
              <a:t>TOTAL GASTOS			</a:t>
            </a:r>
            <a:r>
              <a:rPr lang="es-EC" altLang="es-ES" dirty="0">
                <a:highlight>
                  <a:srgbClr val="00FF00"/>
                </a:highlight>
              </a:rPr>
              <a:t>4.268,32</a:t>
            </a:r>
            <a:r>
              <a:rPr lang="es-EC" altLang="es-ES" dirty="0"/>
              <a:t>			</a:t>
            </a:r>
            <a:endParaRPr lang="es-EC" altLang="es-ES" dirty="0">
              <a:highlight>
                <a:srgbClr val="00FF00"/>
              </a:highligh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altLang="en-US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97696B32-CE49-4E69-8769-B1BF68294B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8943" t="22397" r="29734" b="36086"/>
          <a:stretch/>
        </p:blipFill>
        <p:spPr>
          <a:xfrm>
            <a:off x="631064" y="721217"/>
            <a:ext cx="7090918" cy="5313823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DE1271-9DD3-4426-A7BE-89E4E2C33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EF845F6F-B6A2-4321-910A-0E9889F7C5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597" t="53151" r="29561" b="21739"/>
          <a:stretch/>
        </p:blipFill>
        <p:spPr>
          <a:xfrm>
            <a:off x="502920" y="1455313"/>
            <a:ext cx="8092308" cy="4700788"/>
          </a:xfrm>
        </p:spPr>
      </p:pic>
    </p:spTree>
    <p:extLst>
      <p:ext uri="{BB962C8B-B14F-4D97-AF65-F5344CB8AC3E}">
        <p14:creationId xmlns:p14="http://schemas.microsoft.com/office/powerpoint/2010/main" val="3584339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 txBox="1"/>
          <p:nvPr/>
        </p:nvSpPr>
        <p:spPr>
          <a:xfrm>
            <a:off x="428596" y="428604"/>
            <a:ext cx="8429684" cy="1500198"/>
          </a:xfrm>
          <a:prstGeom prst="rect">
            <a:avLst/>
          </a:prstGeom>
        </p:spPr>
        <p:txBody>
          <a:bodyPr vert="horz" anchor="b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Gobierno Autónomo Descentralizado Parroquial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El</a:t>
            </a:r>
            <a:r>
              <a:rPr kumimoji="0" lang="es-ES" sz="40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CARMELO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C:\Documents and Settings\USER\Mis documentos\escudo y bandera\DSC0134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2214554"/>
            <a:ext cx="3357586" cy="3643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42" y="2184363"/>
            <a:ext cx="3779045" cy="344781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733204"/>
          </a:xfrm>
        </p:spPr>
        <p:txBody>
          <a:bodyPr/>
          <a:lstStyle/>
          <a:p>
            <a:pPr marL="0" indent="0">
              <a:buNone/>
            </a:pPr>
            <a:endParaRPr lang="es-EC" dirty="0"/>
          </a:p>
          <a:p>
            <a:pPr marL="0" indent="0">
              <a:buNone/>
            </a:pPr>
            <a:endParaRPr lang="es-EC" dirty="0"/>
          </a:p>
          <a:p>
            <a:pPr marL="0" indent="0">
              <a:buNone/>
            </a:pPr>
            <a:endParaRPr lang="es-EC" dirty="0"/>
          </a:p>
          <a:p>
            <a:pPr marL="0" indent="0">
              <a:buNone/>
            </a:pPr>
            <a:endParaRPr lang="es-EC" dirty="0"/>
          </a:p>
          <a:p>
            <a:pPr marL="0" indent="0">
              <a:buNone/>
            </a:pPr>
            <a:r>
              <a:rPr lang="es-EC" sz="3200" dirty="0"/>
              <a:t>                      GRACIAS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1026" name="Picture 2" descr="grupo multiétnico de manos sosteniendo palabra gracias - gracias en español fotografías e imágenes de 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1" y="1205948"/>
            <a:ext cx="7832696" cy="482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RENDICIÓN DE CUENTAS 2023</Template>
  <TotalTime>1070</TotalTime>
  <Words>1078</Words>
  <Application>Microsoft Office PowerPoint</Application>
  <PresentationFormat>Presentación en pantalla (4:3)</PresentationFormat>
  <Paragraphs>218</Paragraphs>
  <Slides>19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7" baseType="lpstr">
      <vt:lpstr>Arial</vt:lpstr>
      <vt:lpstr>Baskerville Old Face</vt:lpstr>
      <vt:lpstr>Calibri</vt:lpstr>
      <vt:lpstr>Edwardian Script ITC</vt:lpstr>
      <vt:lpstr>Franklin Gothic Heavy</vt:lpstr>
      <vt:lpstr>Verdana</vt:lpstr>
      <vt:lpstr>Wingdings 2</vt:lpstr>
      <vt:lpstr>Aspecto</vt:lpstr>
      <vt:lpstr>GOBIERNO AUTÓNOMO DESCENTRALIZADO PARROQUIAL RURAL DE EL CARMELO </vt:lpstr>
      <vt:lpstr>Presentación de PowerPoint</vt:lpstr>
      <vt:lpstr>Presentación de PowerPoint</vt:lpstr>
      <vt:lpstr>                                    COMISIONES DEL GAD EL CARMELO </vt:lpstr>
      <vt:lpstr>Presentación de PowerPoint</vt:lpstr>
      <vt:lpstr>Informe de Rendición de Cuentas financiero administrativo Gasto corriente y de inversión   Año 2025</vt:lpstr>
      <vt:lpstr>INGRESOS ANUAL:</vt:lpstr>
      <vt:lpstr>Presentación de PowerPoint</vt:lpstr>
      <vt:lpstr>        Gastos Administrativos:</vt:lpstr>
      <vt:lpstr>Gastos Administrativos: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GOBIERNO AUTÓNOMO DESCENTRALIZADO PARROQUIAL RURAL DE EL CARMELO</dc:title>
  <dc:creator>YESENIA PONCE</dc:creator>
  <cp:lastModifiedBy>YESENIA PONCE</cp:lastModifiedBy>
  <cp:revision>62</cp:revision>
  <cp:lastPrinted>2026-05-27T21:15:23Z</cp:lastPrinted>
  <dcterms:created xsi:type="dcterms:W3CDTF">2024-05-27T16:14:00Z</dcterms:created>
  <dcterms:modified xsi:type="dcterms:W3CDTF">2026-05-27T22:39:19Z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90C015D43A4447E184A2581D0AC530A4_13</vt:lpwstr>
  </property>
  <property fmtid="{D5CDD505-2E9C-101B-9397-08002B2CF9AE}" pid="3" name="KSOProductBuildVer">
    <vt:lpwstr>3082-12.2.0.21546</vt:lpwstr>
  </property>
</Properties>
</file>